
<file path=[Content_Types].xml><?xml version="1.0" encoding="utf-8"?>
<Types xmlns="http://schemas.openxmlformats.org/package/2006/content-types">
  <Default Extension="emf" ContentType="image/x-emf"/>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373" r:id="rId3"/>
    <p:sldId id="388" r:id="rId4"/>
    <p:sldId id="396" r:id="rId5"/>
    <p:sldId id="391" r:id="rId6"/>
    <p:sldId id="393" r:id="rId7"/>
    <p:sldId id="394" r:id="rId8"/>
    <p:sldId id="395" r:id="rId9"/>
    <p:sldId id="401" r:id="rId10"/>
    <p:sldId id="389" r:id="rId11"/>
    <p:sldId id="403" r:id="rId12"/>
    <p:sldId id="404" r:id="rId13"/>
    <p:sldId id="405" r:id="rId14"/>
    <p:sldId id="406" r:id="rId15"/>
    <p:sldId id="402" r:id="rId16"/>
    <p:sldId id="397" r:id="rId17"/>
    <p:sldId id="398" r:id="rId18"/>
    <p:sldId id="386" r:id="rId19"/>
    <p:sldId id="407" r:id="rId2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9" d="100"/>
          <a:sy n="69" d="100"/>
        </p:scale>
        <p:origin x="660"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E91EC2-742B-4D4E-A6A5-E766E46DFE6B}" type="datetimeFigureOut">
              <a:rPr lang="pl-PL" smtClean="0"/>
              <a:t>2021-09-09</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403024-C91F-48B8-83ED-339F9A174754}" type="slidenum">
              <a:rPr lang="pl-PL" smtClean="0"/>
              <a:t>‹#›</a:t>
            </a:fld>
            <a:endParaRPr lang="pl-PL"/>
          </a:p>
        </p:txBody>
      </p:sp>
    </p:spTree>
    <p:extLst>
      <p:ext uri="{BB962C8B-B14F-4D97-AF65-F5344CB8AC3E}">
        <p14:creationId xmlns:p14="http://schemas.microsoft.com/office/powerpoint/2010/main" val="2934325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DC0D7F5-5C28-4006-9BDA-7F3168943072}"/>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679D6055-D6C4-4063-907F-4CC7D4FF23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8483CE57-7615-4A1D-8658-61F1E436D589}"/>
              </a:ext>
            </a:extLst>
          </p:cNvPr>
          <p:cNvSpPr>
            <a:spLocks noGrp="1"/>
          </p:cNvSpPr>
          <p:nvPr>
            <p:ph type="dt" sz="half" idx="10"/>
          </p:nvPr>
        </p:nvSpPr>
        <p:spPr/>
        <p:txBody>
          <a:bodyPr/>
          <a:lstStyle/>
          <a:p>
            <a:fld id="{E23A2EA7-DE1C-44F7-90D4-38C69D9030A4}" type="datetimeFigureOut">
              <a:rPr lang="pl-PL" smtClean="0"/>
              <a:t>2021-09-09</a:t>
            </a:fld>
            <a:endParaRPr lang="pl-PL"/>
          </a:p>
        </p:txBody>
      </p:sp>
      <p:sp>
        <p:nvSpPr>
          <p:cNvPr id="5" name="Symbol zastępczy stopki 4">
            <a:extLst>
              <a:ext uri="{FF2B5EF4-FFF2-40B4-BE49-F238E27FC236}">
                <a16:creationId xmlns:a16="http://schemas.microsoft.com/office/drawing/2014/main" id="{0395A1A9-BD38-4C90-B7C9-D7FD3CFAEFEE}"/>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A55CC374-B657-4742-B768-A38EA14B5FFE}"/>
              </a:ext>
            </a:extLst>
          </p:cNvPr>
          <p:cNvSpPr>
            <a:spLocks noGrp="1"/>
          </p:cNvSpPr>
          <p:nvPr>
            <p:ph type="sldNum" sz="quarter" idx="12"/>
          </p:nvPr>
        </p:nvSpPr>
        <p:spPr/>
        <p:txBody>
          <a:bodyPr/>
          <a:lstStyle/>
          <a:p>
            <a:fld id="{A47F411E-C1D3-4F9E-86BB-5307D17F6912}" type="slidenum">
              <a:rPr lang="pl-PL" smtClean="0"/>
              <a:t>‹#›</a:t>
            </a:fld>
            <a:endParaRPr lang="pl-PL"/>
          </a:p>
        </p:txBody>
      </p:sp>
    </p:spTree>
    <p:extLst>
      <p:ext uri="{BB962C8B-B14F-4D97-AF65-F5344CB8AC3E}">
        <p14:creationId xmlns:p14="http://schemas.microsoft.com/office/powerpoint/2010/main" val="4105378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549C009-F0E5-4CE0-8B51-07ADEE486127}"/>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82BBEA38-D969-415C-B0D8-4A52E4CEE0A3}"/>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FA763FFC-A190-4ACF-9BB7-20C9182C0B3C}"/>
              </a:ext>
            </a:extLst>
          </p:cNvPr>
          <p:cNvSpPr>
            <a:spLocks noGrp="1"/>
          </p:cNvSpPr>
          <p:nvPr>
            <p:ph type="dt" sz="half" idx="10"/>
          </p:nvPr>
        </p:nvSpPr>
        <p:spPr/>
        <p:txBody>
          <a:bodyPr/>
          <a:lstStyle/>
          <a:p>
            <a:fld id="{E23A2EA7-DE1C-44F7-90D4-38C69D9030A4}" type="datetimeFigureOut">
              <a:rPr lang="pl-PL" smtClean="0"/>
              <a:t>2021-09-09</a:t>
            </a:fld>
            <a:endParaRPr lang="pl-PL"/>
          </a:p>
        </p:txBody>
      </p:sp>
      <p:sp>
        <p:nvSpPr>
          <p:cNvPr id="5" name="Symbol zastępczy stopki 4">
            <a:extLst>
              <a:ext uri="{FF2B5EF4-FFF2-40B4-BE49-F238E27FC236}">
                <a16:creationId xmlns:a16="http://schemas.microsoft.com/office/drawing/2014/main" id="{EF194CA0-9995-4398-81A6-7CCD1D5F72D2}"/>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5F422A59-3B59-45B3-8A64-0CEBF7497ECF}"/>
              </a:ext>
            </a:extLst>
          </p:cNvPr>
          <p:cNvSpPr>
            <a:spLocks noGrp="1"/>
          </p:cNvSpPr>
          <p:nvPr>
            <p:ph type="sldNum" sz="quarter" idx="12"/>
          </p:nvPr>
        </p:nvSpPr>
        <p:spPr/>
        <p:txBody>
          <a:bodyPr/>
          <a:lstStyle/>
          <a:p>
            <a:fld id="{A47F411E-C1D3-4F9E-86BB-5307D17F6912}" type="slidenum">
              <a:rPr lang="pl-PL" smtClean="0"/>
              <a:t>‹#›</a:t>
            </a:fld>
            <a:endParaRPr lang="pl-PL"/>
          </a:p>
        </p:txBody>
      </p:sp>
    </p:spTree>
    <p:extLst>
      <p:ext uri="{BB962C8B-B14F-4D97-AF65-F5344CB8AC3E}">
        <p14:creationId xmlns:p14="http://schemas.microsoft.com/office/powerpoint/2010/main" val="2922535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A0294869-17C1-4A5C-8035-2502B23142B6}"/>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D5922634-2BD9-48B0-A6D9-502B431AC4FD}"/>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4024D1E1-7DA6-4964-9802-40655F721B63}"/>
              </a:ext>
            </a:extLst>
          </p:cNvPr>
          <p:cNvSpPr>
            <a:spLocks noGrp="1"/>
          </p:cNvSpPr>
          <p:nvPr>
            <p:ph type="dt" sz="half" idx="10"/>
          </p:nvPr>
        </p:nvSpPr>
        <p:spPr/>
        <p:txBody>
          <a:bodyPr/>
          <a:lstStyle/>
          <a:p>
            <a:fld id="{E23A2EA7-DE1C-44F7-90D4-38C69D9030A4}" type="datetimeFigureOut">
              <a:rPr lang="pl-PL" smtClean="0"/>
              <a:t>2021-09-09</a:t>
            </a:fld>
            <a:endParaRPr lang="pl-PL"/>
          </a:p>
        </p:txBody>
      </p:sp>
      <p:sp>
        <p:nvSpPr>
          <p:cNvPr id="5" name="Symbol zastępczy stopki 4">
            <a:extLst>
              <a:ext uri="{FF2B5EF4-FFF2-40B4-BE49-F238E27FC236}">
                <a16:creationId xmlns:a16="http://schemas.microsoft.com/office/drawing/2014/main" id="{727FBE1E-2B49-4EE8-8DE8-ACA893B05631}"/>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E395C719-B438-48A2-9D26-52C0137069DF}"/>
              </a:ext>
            </a:extLst>
          </p:cNvPr>
          <p:cNvSpPr>
            <a:spLocks noGrp="1"/>
          </p:cNvSpPr>
          <p:nvPr>
            <p:ph type="sldNum" sz="quarter" idx="12"/>
          </p:nvPr>
        </p:nvSpPr>
        <p:spPr/>
        <p:txBody>
          <a:bodyPr/>
          <a:lstStyle/>
          <a:p>
            <a:fld id="{A47F411E-C1D3-4F9E-86BB-5307D17F6912}" type="slidenum">
              <a:rPr lang="pl-PL" smtClean="0"/>
              <a:t>‹#›</a:t>
            </a:fld>
            <a:endParaRPr lang="pl-PL"/>
          </a:p>
        </p:txBody>
      </p:sp>
    </p:spTree>
    <p:extLst>
      <p:ext uri="{BB962C8B-B14F-4D97-AF65-F5344CB8AC3E}">
        <p14:creationId xmlns:p14="http://schemas.microsoft.com/office/powerpoint/2010/main" val="2015032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D45A920-6F48-4FBE-A139-70865C75D003}"/>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A83BCFC0-AAC6-41D0-B9BD-FD632266EE03}"/>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8CBDA6E0-3AD9-47C4-97AA-F93C9E25C594}"/>
              </a:ext>
            </a:extLst>
          </p:cNvPr>
          <p:cNvSpPr>
            <a:spLocks noGrp="1"/>
          </p:cNvSpPr>
          <p:nvPr>
            <p:ph type="dt" sz="half" idx="10"/>
          </p:nvPr>
        </p:nvSpPr>
        <p:spPr/>
        <p:txBody>
          <a:bodyPr/>
          <a:lstStyle/>
          <a:p>
            <a:fld id="{E23A2EA7-DE1C-44F7-90D4-38C69D9030A4}" type="datetimeFigureOut">
              <a:rPr lang="pl-PL" smtClean="0"/>
              <a:t>2021-09-09</a:t>
            </a:fld>
            <a:endParaRPr lang="pl-PL"/>
          </a:p>
        </p:txBody>
      </p:sp>
      <p:sp>
        <p:nvSpPr>
          <p:cNvPr id="5" name="Symbol zastępczy stopki 4">
            <a:extLst>
              <a:ext uri="{FF2B5EF4-FFF2-40B4-BE49-F238E27FC236}">
                <a16:creationId xmlns:a16="http://schemas.microsoft.com/office/drawing/2014/main" id="{8F67970C-387D-4833-AF37-CA9D56657834}"/>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64B0A02D-415E-459C-9E73-3EAE905CA692}"/>
              </a:ext>
            </a:extLst>
          </p:cNvPr>
          <p:cNvSpPr>
            <a:spLocks noGrp="1"/>
          </p:cNvSpPr>
          <p:nvPr>
            <p:ph type="sldNum" sz="quarter" idx="12"/>
          </p:nvPr>
        </p:nvSpPr>
        <p:spPr/>
        <p:txBody>
          <a:bodyPr/>
          <a:lstStyle/>
          <a:p>
            <a:fld id="{A47F411E-C1D3-4F9E-86BB-5307D17F6912}" type="slidenum">
              <a:rPr lang="pl-PL" smtClean="0"/>
              <a:t>‹#›</a:t>
            </a:fld>
            <a:endParaRPr lang="pl-PL"/>
          </a:p>
        </p:txBody>
      </p:sp>
    </p:spTree>
    <p:extLst>
      <p:ext uri="{BB962C8B-B14F-4D97-AF65-F5344CB8AC3E}">
        <p14:creationId xmlns:p14="http://schemas.microsoft.com/office/powerpoint/2010/main" val="1860251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28B6B3-F3EF-439B-B002-EA6248E95B5A}"/>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7E5FC1EC-3C1F-492D-BBEE-FAAE65B248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117A81C9-8625-40E8-B757-2D824EDA2F5B}"/>
              </a:ext>
            </a:extLst>
          </p:cNvPr>
          <p:cNvSpPr>
            <a:spLocks noGrp="1"/>
          </p:cNvSpPr>
          <p:nvPr>
            <p:ph type="dt" sz="half" idx="10"/>
          </p:nvPr>
        </p:nvSpPr>
        <p:spPr/>
        <p:txBody>
          <a:bodyPr/>
          <a:lstStyle/>
          <a:p>
            <a:fld id="{E23A2EA7-DE1C-44F7-90D4-38C69D9030A4}" type="datetimeFigureOut">
              <a:rPr lang="pl-PL" smtClean="0"/>
              <a:t>2021-09-09</a:t>
            </a:fld>
            <a:endParaRPr lang="pl-PL"/>
          </a:p>
        </p:txBody>
      </p:sp>
      <p:sp>
        <p:nvSpPr>
          <p:cNvPr id="5" name="Symbol zastępczy stopki 4">
            <a:extLst>
              <a:ext uri="{FF2B5EF4-FFF2-40B4-BE49-F238E27FC236}">
                <a16:creationId xmlns:a16="http://schemas.microsoft.com/office/drawing/2014/main" id="{108F4402-4340-4D1A-AFA3-7B9B0C567035}"/>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AE9951E6-69EE-4AD0-A26A-33D2457044C3}"/>
              </a:ext>
            </a:extLst>
          </p:cNvPr>
          <p:cNvSpPr>
            <a:spLocks noGrp="1"/>
          </p:cNvSpPr>
          <p:nvPr>
            <p:ph type="sldNum" sz="quarter" idx="12"/>
          </p:nvPr>
        </p:nvSpPr>
        <p:spPr/>
        <p:txBody>
          <a:bodyPr/>
          <a:lstStyle/>
          <a:p>
            <a:fld id="{A47F411E-C1D3-4F9E-86BB-5307D17F6912}" type="slidenum">
              <a:rPr lang="pl-PL" smtClean="0"/>
              <a:t>‹#›</a:t>
            </a:fld>
            <a:endParaRPr lang="pl-PL"/>
          </a:p>
        </p:txBody>
      </p:sp>
    </p:spTree>
    <p:extLst>
      <p:ext uri="{BB962C8B-B14F-4D97-AF65-F5344CB8AC3E}">
        <p14:creationId xmlns:p14="http://schemas.microsoft.com/office/powerpoint/2010/main" val="185040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F0D9E3-544E-4154-9A4F-48F4D7C62BD4}"/>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4F235020-2B64-45B0-86A4-BD75AFB650AE}"/>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1D79ACE3-7FC1-411E-B147-446B89FA308E}"/>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983BFB30-826E-42C1-9533-81E815E9D238}"/>
              </a:ext>
            </a:extLst>
          </p:cNvPr>
          <p:cNvSpPr>
            <a:spLocks noGrp="1"/>
          </p:cNvSpPr>
          <p:nvPr>
            <p:ph type="dt" sz="half" idx="10"/>
          </p:nvPr>
        </p:nvSpPr>
        <p:spPr/>
        <p:txBody>
          <a:bodyPr/>
          <a:lstStyle/>
          <a:p>
            <a:fld id="{E23A2EA7-DE1C-44F7-90D4-38C69D9030A4}" type="datetimeFigureOut">
              <a:rPr lang="pl-PL" smtClean="0"/>
              <a:t>2021-09-09</a:t>
            </a:fld>
            <a:endParaRPr lang="pl-PL"/>
          </a:p>
        </p:txBody>
      </p:sp>
      <p:sp>
        <p:nvSpPr>
          <p:cNvPr id="6" name="Symbol zastępczy stopki 5">
            <a:extLst>
              <a:ext uri="{FF2B5EF4-FFF2-40B4-BE49-F238E27FC236}">
                <a16:creationId xmlns:a16="http://schemas.microsoft.com/office/drawing/2014/main" id="{EFE48ADE-091A-49B0-94A8-FB25C2C3A765}"/>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918A3EFD-FE61-4F56-A628-7DF17CD16F69}"/>
              </a:ext>
            </a:extLst>
          </p:cNvPr>
          <p:cNvSpPr>
            <a:spLocks noGrp="1"/>
          </p:cNvSpPr>
          <p:nvPr>
            <p:ph type="sldNum" sz="quarter" idx="12"/>
          </p:nvPr>
        </p:nvSpPr>
        <p:spPr/>
        <p:txBody>
          <a:bodyPr/>
          <a:lstStyle/>
          <a:p>
            <a:fld id="{A47F411E-C1D3-4F9E-86BB-5307D17F6912}" type="slidenum">
              <a:rPr lang="pl-PL" smtClean="0"/>
              <a:t>‹#›</a:t>
            </a:fld>
            <a:endParaRPr lang="pl-PL"/>
          </a:p>
        </p:txBody>
      </p:sp>
    </p:spTree>
    <p:extLst>
      <p:ext uri="{BB962C8B-B14F-4D97-AF65-F5344CB8AC3E}">
        <p14:creationId xmlns:p14="http://schemas.microsoft.com/office/powerpoint/2010/main" val="463905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F8A2BE5-D025-4500-8B1B-F42DC3C2BDBE}"/>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DFB60F87-F9A5-4D76-91CC-7EC61101CB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407C3A79-4212-49D1-8868-DC1222A10C5C}"/>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F25FD672-DEF2-4EAD-92E5-D3D440A955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307F25E7-CEAF-4F7F-BD28-A40D7CCAAC17}"/>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A1844F8C-4B48-454D-8721-63F91C0A4659}"/>
              </a:ext>
            </a:extLst>
          </p:cNvPr>
          <p:cNvSpPr>
            <a:spLocks noGrp="1"/>
          </p:cNvSpPr>
          <p:nvPr>
            <p:ph type="dt" sz="half" idx="10"/>
          </p:nvPr>
        </p:nvSpPr>
        <p:spPr/>
        <p:txBody>
          <a:bodyPr/>
          <a:lstStyle/>
          <a:p>
            <a:fld id="{E23A2EA7-DE1C-44F7-90D4-38C69D9030A4}" type="datetimeFigureOut">
              <a:rPr lang="pl-PL" smtClean="0"/>
              <a:t>2021-09-09</a:t>
            </a:fld>
            <a:endParaRPr lang="pl-PL"/>
          </a:p>
        </p:txBody>
      </p:sp>
      <p:sp>
        <p:nvSpPr>
          <p:cNvPr id="8" name="Symbol zastępczy stopki 7">
            <a:extLst>
              <a:ext uri="{FF2B5EF4-FFF2-40B4-BE49-F238E27FC236}">
                <a16:creationId xmlns:a16="http://schemas.microsoft.com/office/drawing/2014/main" id="{502F6807-10D9-404D-8575-016A0E4060F9}"/>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67490CB6-F426-4C09-8F34-C4F13CD0F244}"/>
              </a:ext>
            </a:extLst>
          </p:cNvPr>
          <p:cNvSpPr>
            <a:spLocks noGrp="1"/>
          </p:cNvSpPr>
          <p:nvPr>
            <p:ph type="sldNum" sz="quarter" idx="12"/>
          </p:nvPr>
        </p:nvSpPr>
        <p:spPr/>
        <p:txBody>
          <a:bodyPr/>
          <a:lstStyle/>
          <a:p>
            <a:fld id="{A47F411E-C1D3-4F9E-86BB-5307D17F6912}" type="slidenum">
              <a:rPr lang="pl-PL" smtClean="0"/>
              <a:t>‹#›</a:t>
            </a:fld>
            <a:endParaRPr lang="pl-PL"/>
          </a:p>
        </p:txBody>
      </p:sp>
    </p:spTree>
    <p:extLst>
      <p:ext uri="{BB962C8B-B14F-4D97-AF65-F5344CB8AC3E}">
        <p14:creationId xmlns:p14="http://schemas.microsoft.com/office/powerpoint/2010/main" val="1511421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CD44007-1486-477C-9785-3ED0EB296D9E}"/>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DC450426-1FAF-45A5-8363-511E0763DF28}"/>
              </a:ext>
            </a:extLst>
          </p:cNvPr>
          <p:cNvSpPr>
            <a:spLocks noGrp="1"/>
          </p:cNvSpPr>
          <p:nvPr>
            <p:ph type="dt" sz="half" idx="10"/>
          </p:nvPr>
        </p:nvSpPr>
        <p:spPr/>
        <p:txBody>
          <a:bodyPr/>
          <a:lstStyle/>
          <a:p>
            <a:fld id="{E23A2EA7-DE1C-44F7-90D4-38C69D9030A4}" type="datetimeFigureOut">
              <a:rPr lang="pl-PL" smtClean="0"/>
              <a:t>2021-09-09</a:t>
            </a:fld>
            <a:endParaRPr lang="pl-PL"/>
          </a:p>
        </p:txBody>
      </p:sp>
      <p:sp>
        <p:nvSpPr>
          <p:cNvPr id="4" name="Symbol zastępczy stopki 3">
            <a:extLst>
              <a:ext uri="{FF2B5EF4-FFF2-40B4-BE49-F238E27FC236}">
                <a16:creationId xmlns:a16="http://schemas.microsoft.com/office/drawing/2014/main" id="{F3774309-A182-4C31-A108-04A0902843C8}"/>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63DB9E7E-3D03-4703-AA61-A757182DA4E8}"/>
              </a:ext>
            </a:extLst>
          </p:cNvPr>
          <p:cNvSpPr>
            <a:spLocks noGrp="1"/>
          </p:cNvSpPr>
          <p:nvPr>
            <p:ph type="sldNum" sz="quarter" idx="12"/>
          </p:nvPr>
        </p:nvSpPr>
        <p:spPr/>
        <p:txBody>
          <a:bodyPr/>
          <a:lstStyle/>
          <a:p>
            <a:fld id="{A47F411E-C1D3-4F9E-86BB-5307D17F6912}" type="slidenum">
              <a:rPr lang="pl-PL" smtClean="0"/>
              <a:t>‹#›</a:t>
            </a:fld>
            <a:endParaRPr lang="pl-PL"/>
          </a:p>
        </p:txBody>
      </p:sp>
    </p:spTree>
    <p:extLst>
      <p:ext uri="{BB962C8B-B14F-4D97-AF65-F5344CB8AC3E}">
        <p14:creationId xmlns:p14="http://schemas.microsoft.com/office/powerpoint/2010/main" val="1155021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CA16B64C-3007-46C4-BB92-1D0ACF4AD860}"/>
              </a:ext>
            </a:extLst>
          </p:cNvPr>
          <p:cNvSpPr>
            <a:spLocks noGrp="1"/>
          </p:cNvSpPr>
          <p:nvPr>
            <p:ph type="dt" sz="half" idx="10"/>
          </p:nvPr>
        </p:nvSpPr>
        <p:spPr/>
        <p:txBody>
          <a:bodyPr/>
          <a:lstStyle/>
          <a:p>
            <a:fld id="{E23A2EA7-DE1C-44F7-90D4-38C69D9030A4}" type="datetimeFigureOut">
              <a:rPr lang="pl-PL" smtClean="0"/>
              <a:t>2021-09-09</a:t>
            </a:fld>
            <a:endParaRPr lang="pl-PL"/>
          </a:p>
        </p:txBody>
      </p:sp>
      <p:sp>
        <p:nvSpPr>
          <p:cNvPr id="3" name="Symbol zastępczy stopki 2">
            <a:extLst>
              <a:ext uri="{FF2B5EF4-FFF2-40B4-BE49-F238E27FC236}">
                <a16:creationId xmlns:a16="http://schemas.microsoft.com/office/drawing/2014/main" id="{1F8FCBA3-8DB3-482D-8AFC-F2DEE6D407B6}"/>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6880D604-9FFA-4872-B7F5-48805E9E202C}"/>
              </a:ext>
            </a:extLst>
          </p:cNvPr>
          <p:cNvSpPr>
            <a:spLocks noGrp="1"/>
          </p:cNvSpPr>
          <p:nvPr>
            <p:ph type="sldNum" sz="quarter" idx="12"/>
          </p:nvPr>
        </p:nvSpPr>
        <p:spPr/>
        <p:txBody>
          <a:bodyPr/>
          <a:lstStyle/>
          <a:p>
            <a:fld id="{A47F411E-C1D3-4F9E-86BB-5307D17F6912}" type="slidenum">
              <a:rPr lang="pl-PL" smtClean="0"/>
              <a:t>‹#›</a:t>
            </a:fld>
            <a:endParaRPr lang="pl-PL"/>
          </a:p>
        </p:txBody>
      </p:sp>
    </p:spTree>
    <p:extLst>
      <p:ext uri="{BB962C8B-B14F-4D97-AF65-F5344CB8AC3E}">
        <p14:creationId xmlns:p14="http://schemas.microsoft.com/office/powerpoint/2010/main" val="1058343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5E7D37C-47F5-44A2-8A35-FCC12AAB5630}"/>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8D521774-8CDA-4AFE-AB83-1E9975F676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A7CCB230-1179-4848-B612-841DA32C87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4EEACC8C-2F72-4CF5-AE24-36D8BB9DD2A1}"/>
              </a:ext>
            </a:extLst>
          </p:cNvPr>
          <p:cNvSpPr>
            <a:spLocks noGrp="1"/>
          </p:cNvSpPr>
          <p:nvPr>
            <p:ph type="dt" sz="half" idx="10"/>
          </p:nvPr>
        </p:nvSpPr>
        <p:spPr/>
        <p:txBody>
          <a:bodyPr/>
          <a:lstStyle/>
          <a:p>
            <a:fld id="{E23A2EA7-DE1C-44F7-90D4-38C69D9030A4}" type="datetimeFigureOut">
              <a:rPr lang="pl-PL" smtClean="0"/>
              <a:t>2021-09-09</a:t>
            </a:fld>
            <a:endParaRPr lang="pl-PL"/>
          </a:p>
        </p:txBody>
      </p:sp>
      <p:sp>
        <p:nvSpPr>
          <p:cNvPr id="6" name="Symbol zastępczy stopki 5">
            <a:extLst>
              <a:ext uri="{FF2B5EF4-FFF2-40B4-BE49-F238E27FC236}">
                <a16:creationId xmlns:a16="http://schemas.microsoft.com/office/drawing/2014/main" id="{9357C061-4B4E-40CD-AD5B-CA2EC48A0054}"/>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26FCC33B-F167-411E-A702-AF5A6B9F7FB8}"/>
              </a:ext>
            </a:extLst>
          </p:cNvPr>
          <p:cNvSpPr>
            <a:spLocks noGrp="1"/>
          </p:cNvSpPr>
          <p:nvPr>
            <p:ph type="sldNum" sz="quarter" idx="12"/>
          </p:nvPr>
        </p:nvSpPr>
        <p:spPr/>
        <p:txBody>
          <a:bodyPr/>
          <a:lstStyle/>
          <a:p>
            <a:fld id="{A47F411E-C1D3-4F9E-86BB-5307D17F6912}" type="slidenum">
              <a:rPr lang="pl-PL" smtClean="0"/>
              <a:t>‹#›</a:t>
            </a:fld>
            <a:endParaRPr lang="pl-PL"/>
          </a:p>
        </p:txBody>
      </p:sp>
    </p:spTree>
    <p:extLst>
      <p:ext uri="{BB962C8B-B14F-4D97-AF65-F5344CB8AC3E}">
        <p14:creationId xmlns:p14="http://schemas.microsoft.com/office/powerpoint/2010/main" val="2680344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1748037-7E3F-4B13-85EB-EFAA13D18348}"/>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AE93BE22-5D36-4CD1-9C2E-2CF0EBFEC0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125E5C26-A8CA-49FF-9F3E-AD4087A242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8C0174DE-BCAC-4D29-BD13-7A466252F375}"/>
              </a:ext>
            </a:extLst>
          </p:cNvPr>
          <p:cNvSpPr>
            <a:spLocks noGrp="1"/>
          </p:cNvSpPr>
          <p:nvPr>
            <p:ph type="dt" sz="half" idx="10"/>
          </p:nvPr>
        </p:nvSpPr>
        <p:spPr/>
        <p:txBody>
          <a:bodyPr/>
          <a:lstStyle/>
          <a:p>
            <a:fld id="{E23A2EA7-DE1C-44F7-90D4-38C69D9030A4}" type="datetimeFigureOut">
              <a:rPr lang="pl-PL" smtClean="0"/>
              <a:t>2021-09-09</a:t>
            </a:fld>
            <a:endParaRPr lang="pl-PL"/>
          </a:p>
        </p:txBody>
      </p:sp>
      <p:sp>
        <p:nvSpPr>
          <p:cNvPr id="6" name="Symbol zastępczy stopki 5">
            <a:extLst>
              <a:ext uri="{FF2B5EF4-FFF2-40B4-BE49-F238E27FC236}">
                <a16:creationId xmlns:a16="http://schemas.microsoft.com/office/drawing/2014/main" id="{FB0F26EF-AA57-416E-AE83-6C4D35F562D2}"/>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8F87D51C-B0E5-4586-9310-FC12E0E35544}"/>
              </a:ext>
            </a:extLst>
          </p:cNvPr>
          <p:cNvSpPr>
            <a:spLocks noGrp="1"/>
          </p:cNvSpPr>
          <p:nvPr>
            <p:ph type="sldNum" sz="quarter" idx="12"/>
          </p:nvPr>
        </p:nvSpPr>
        <p:spPr/>
        <p:txBody>
          <a:bodyPr/>
          <a:lstStyle/>
          <a:p>
            <a:fld id="{A47F411E-C1D3-4F9E-86BB-5307D17F6912}" type="slidenum">
              <a:rPr lang="pl-PL" smtClean="0"/>
              <a:t>‹#›</a:t>
            </a:fld>
            <a:endParaRPr lang="pl-PL"/>
          </a:p>
        </p:txBody>
      </p:sp>
    </p:spTree>
    <p:extLst>
      <p:ext uri="{BB962C8B-B14F-4D97-AF65-F5344CB8AC3E}">
        <p14:creationId xmlns:p14="http://schemas.microsoft.com/office/powerpoint/2010/main" val="1494961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FD58748B-9065-4D5E-A197-D515A360C5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A16D2BE6-1B91-4C07-B0D1-FD778AB38C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6B9990BB-266B-47AD-9BFD-AB744E51E4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3A2EA7-DE1C-44F7-90D4-38C69D9030A4}" type="datetimeFigureOut">
              <a:rPr lang="pl-PL" smtClean="0"/>
              <a:t>2021-09-09</a:t>
            </a:fld>
            <a:endParaRPr lang="pl-PL"/>
          </a:p>
        </p:txBody>
      </p:sp>
      <p:sp>
        <p:nvSpPr>
          <p:cNvPr id="5" name="Symbol zastępczy stopki 4">
            <a:extLst>
              <a:ext uri="{FF2B5EF4-FFF2-40B4-BE49-F238E27FC236}">
                <a16:creationId xmlns:a16="http://schemas.microsoft.com/office/drawing/2014/main" id="{E65A7082-6F7C-48BC-91F8-A90973ECB5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0445512A-129B-4C2A-9807-DF86A09310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7F411E-C1D3-4F9E-86BB-5307D17F6912}" type="slidenum">
              <a:rPr lang="pl-PL" smtClean="0"/>
              <a:t>‹#›</a:t>
            </a:fld>
            <a:endParaRPr lang="pl-PL"/>
          </a:p>
        </p:txBody>
      </p:sp>
    </p:spTree>
    <p:extLst>
      <p:ext uri="{BB962C8B-B14F-4D97-AF65-F5344CB8AC3E}">
        <p14:creationId xmlns:p14="http://schemas.microsoft.com/office/powerpoint/2010/main" val="2066932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AB2F743A-680F-4FC8-B5FB-37F6B8630F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83" y="0"/>
            <a:ext cx="12192000" cy="6858000"/>
          </a:xfrm>
          <a:prstGeom prst="rect">
            <a:avLst/>
          </a:prstGeom>
        </p:spPr>
      </p:pic>
      <p:sp>
        <p:nvSpPr>
          <p:cNvPr id="2" name="Tytuł 1">
            <a:extLst>
              <a:ext uri="{FF2B5EF4-FFF2-40B4-BE49-F238E27FC236}">
                <a16:creationId xmlns:a16="http://schemas.microsoft.com/office/drawing/2014/main" id="{1FA64136-CB6D-4D05-A610-3143A76BCB15}"/>
              </a:ext>
            </a:extLst>
          </p:cNvPr>
          <p:cNvSpPr>
            <a:spLocks noGrp="1"/>
          </p:cNvSpPr>
          <p:nvPr>
            <p:ph type="ctrTitle"/>
          </p:nvPr>
        </p:nvSpPr>
        <p:spPr>
          <a:xfrm>
            <a:off x="1122218" y="69269"/>
            <a:ext cx="9906000" cy="1172361"/>
          </a:xfrm>
          <a:solidFill>
            <a:schemeClr val="bg1"/>
          </a:solidFill>
        </p:spPr>
        <p:txBody>
          <a:bodyPr>
            <a:normAutofit fontScale="90000"/>
          </a:bodyPr>
          <a:lstStyle/>
          <a:p>
            <a:r>
              <a:rPr lang="pl-PL" sz="4000" b="1" dirty="0">
                <a:solidFill>
                  <a:srgbClr val="0070C0"/>
                </a:solidFill>
              </a:rPr>
              <a:t>Założenia ogólnopolskiego programu </a:t>
            </a:r>
            <a:br>
              <a:rPr lang="pl-PL" sz="4000" b="1" dirty="0">
                <a:solidFill>
                  <a:srgbClr val="0070C0"/>
                </a:solidFill>
              </a:rPr>
            </a:br>
            <a:r>
              <a:rPr lang="pl-PL" sz="4000" b="1" dirty="0">
                <a:solidFill>
                  <a:srgbClr val="0070C0"/>
                </a:solidFill>
              </a:rPr>
              <a:t>STOP SUSZY</a:t>
            </a:r>
            <a:endParaRPr lang="pl-PL" sz="2700" b="1" dirty="0">
              <a:solidFill>
                <a:srgbClr val="002060"/>
              </a:solidFill>
            </a:endParaRPr>
          </a:p>
        </p:txBody>
      </p:sp>
      <p:sp>
        <p:nvSpPr>
          <p:cNvPr id="3" name="Podtytuł 2">
            <a:extLst>
              <a:ext uri="{FF2B5EF4-FFF2-40B4-BE49-F238E27FC236}">
                <a16:creationId xmlns:a16="http://schemas.microsoft.com/office/drawing/2014/main" id="{83B42807-3733-4749-BE81-4102111D1C99}"/>
              </a:ext>
            </a:extLst>
          </p:cNvPr>
          <p:cNvSpPr>
            <a:spLocks noGrp="1"/>
          </p:cNvSpPr>
          <p:nvPr>
            <p:ph type="subTitle" idx="1"/>
          </p:nvPr>
        </p:nvSpPr>
        <p:spPr>
          <a:xfrm>
            <a:off x="1690254" y="4999840"/>
            <a:ext cx="8769927" cy="916052"/>
          </a:xfrm>
        </p:spPr>
        <p:txBody>
          <a:bodyPr>
            <a:normAutofit fontScale="77500" lnSpcReduction="20000"/>
          </a:bodyPr>
          <a:lstStyle/>
          <a:p>
            <a:r>
              <a:rPr lang="pl-PL" b="1" dirty="0">
                <a:solidFill>
                  <a:schemeClr val="accent6">
                    <a:lumMod val="50000"/>
                  </a:schemeClr>
                </a:solidFill>
              </a:rPr>
              <a:t>Henryk Jaros</a:t>
            </a:r>
          </a:p>
          <a:p>
            <a:r>
              <a:rPr lang="pl-PL" sz="2000" b="1" dirty="0">
                <a:solidFill>
                  <a:schemeClr val="accent5">
                    <a:lumMod val="50000"/>
                  </a:schemeClr>
                </a:solidFill>
              </a:rPr>
              <a:t>Państwowe Gospodarstwo Wodne Wody Polskie </a:t>
            </a:r>
          </a:p>
          <a:p>
            <a:r>
              <a:rPr lang="pl-PL" sz="2000" b="1" dirty="0">
                <a:solidFill>
                  <a:schemeClr val="accent5">
                    <a:lumMod val="50000"/>
                  </a:schemeClr>
                </a:solidFill>
              </a:rPr>
              <a:t>Regionalny Zarząd Gospodarki Wodnej w Białymstoku </a:t>
            </a:r>
          </a:p>
        </p:txBody>
      </p:sp>
      <p:sp>
        <p:nvSpPr>
          <p:cNvPr id="6" name="pole tekstowe 5">
            <a:extLst>
              <a:ext uri="{FF2B5EF4-FFF2-40B4-BE49-F238E27FC236}">
                <a16:creationId xmlns:a16="http://schemas.microsoft.com/office/drawing/2014/main" id="{7C1786F2-7E61-4D3C-8141-52B2166593D0}"/>
              </a:ext>
            </a:extLst>
          </p:cNvPr>
          <p:cNvSpPr txBox="1"/>
          <p:nvPr/>
        </p:nvSpPr>
        <p:spPr>
          <a:xfrm>
            <a:off x="4904509" y="4294909"/>
            <a:ext cx="2812473" cy="369332"/>
          </a:xfrm>
          <a:prstGeom prst="rect">
            <a:avLst/>
          </a:prstGeom>
          <a:solidFill>
            <a:schemeClr val="bg1"/>
          </a:solidFill>
        </p:spPr>
        <p:txBody>
          <a:bodyPr wrap="square" rtlCol="0">
            <a:spAutoFit/>
          </a:bodyPr>
          <a:lstStyle/>
          <a:p>
            <a:endParaRPr lang="pl-PL" dirty="0"/>
          </a:p>
        </p:txBody>
      </p:sp>
    </p:spTree>
    <p:extLst>
      <p:ext uri="{BB962C8B-B14F-4D97-AF65-F5344CB8AC3E}">
        <p14:creationId xmlns:p14="http://schemas.microsoft.com/office/powerpoint/2010/main" val="1222090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C55AE404-1EFA-459C-9992-232695847AA5}"/>
              </a:ext>
            </a:extLst>
          </p:cNvPr>
          <p:cNvSpPr>
            <a:spLocks noGrp="1"/>
          </p:cNvSpPr>
          <p:nvPr>
            <p:ph idx="1"/>
          </p:nvPr>
        </p:nvSpPr>
        <p:spPr>
          <a:xfrm>
            <a:off x="461393" y="189470"/>
            <a:ext cx="11241247" cy="6483972"/>
          </a:xfrm>
        </p:spPr>
        <p:txBody>
          <a:bodyPr>
            <a:normAutofit fontScale="92500"/>
          </a:bodyPr>
          <a:lstStyle/>
          <a:p>
            <a:pPr marL="179388" indent="0">
              <a:buNone/>
              <a:defRPr/>
            </a:pPr>
            <a:r>
              <a:rPr lang="pl-PL" sz="2900" b="1" dirty="0">
                <a:solidFill>
                  <a:srgbClr val="0070C0"/>
                </a:solidFill>
              </a:rPr>
              <a:t>II. Budowa lub przebudowa urządzeń wodnych</a:t>
            </a:r>
          </a:p>
          <a:p>
            <a:pPr marL="179388" indent="0">
              <a:buNone/>
              <a:defRPr/>
            </a:pPr>
            <a:r>
              <a:rPr lang="pl-PL" sz="2600" b="1" dirty="0"/>
              <a:t>do zarządzania, przeciwdziałania i ograniczania skutków suszy potrzebne są:</a:t>
            </a:r>
          </a:p>
          <a:p>
            <a:pPr marL="522288" indent="-342900">
              <a:buAutoNum type="arabicParenR"/>
              <a:defRPr/>
            </a:pPr>
            <a:r>
              <a:rPr lang="pl-PL" sz="2100" dirty="0">
                <a:latin typeface="Arial" panose="020B0604020202020204" pitchFamily="34" charset="0"/>
                <a:cs typeface="Arial" panose="020B0604020202020204" pitchFamily="34" charset="0"/>
              </a:rPr>
              <a:t>urządzenia lub budowle piętrzące, przeciwpowodziowe i regulacyjne, a także kanały i rowy;</a:t>
            </a:r>
          </a:p>
          <a:p>
            <a:pPr marL="522288" indent="-342900">
              <a:buAutoNum type="arabicParenR" startAt="2"/>
              <a:defRPr/>
            </a:pPr>
            <a:r>
              <a:rPr lang="pl-PL" sz="2100" dirty="0">
                <a:latin typeface="Arial" panose="020B0604020202020204" pitchFamily="34" charset="0"/>
                <a:cs typeface="Arial" panose="020B0604020202020204" pitchFamily="34" charset="0"/>
              </a:rPr>
              <a:t>sztuczne zbiorniki usytuowane na wodach płynących oraz obiekty związane z tymi zbiornikami; </a:t>
            </a:r>
          </a:p>
          <a:p>
            <a:pPr marL="522288" indent="-342900">
              <a:buAutoNum type="arabicParenR" startAt="3"/>
              <a:defRPr/>
            </a:pPr>
            <a:r>
              <a:rPr lang="pl-PL" sz="2100" dirty="0">
                <a:latin typeface="Arial" panose="020B0604020202020204" pitchFamily="34" charset="0"/>
                <a:cs typeface="Arial" panose="020B0604020202020204" pitchFamily="34" charset="0"/>
              </a:rPr>
              <a:t>stawy, w szczególności stawy rybne oraz stawy przeznaczone do oczyszczania ścieków albo rekreacji;</a:t>
            </a:r>
          </a:p>
          <a:p>
            <a:pPr marL="693738" indent="-514350">
              <a:buAutoNum type="arabicParenR" startAt="4"/>
              <a:defRPr/>
            </a:pPr>
            <a:r>
              <a:rPr lang="pl-PL" sz="2100" dirty="0">
                <a:latin typeface="Arial" panose="020B0604020202020204" pitchFamily="34" charset="0"/>
                <a:cs typeface="Arial" panose="020B0604020202020204" pitchFamily="34" charset="0"/>
              </a:rPr>
              <a:t>obiekty służące do ujmowania wód powierzchniowych oraz wód podziemnych;</a:t>
            </a:r>
          </a:p>
          <a:p>
            <a:pPr marL="0" indent="0">
              <a:lnSpc>
                <a:spcPct val="110000"/>
              </a:lnSpc>
              <a:spcAft>
                <a:spcPts val="800"/>
              </a:spcAft>
              <a:buNone/>
            </a:pPr>
            <a:r>
              <a:rPr lang="pl-PL" sz="1800" b="1" dirty="0">
                <a:effectLst/>
                <a:latin typeface="Arial" panose="020B0604020202020204" pitchFamily="34" charset="0"/>
                <a:ea typeface="Calibri" panose="020F0502020204030204" pitchFamily="34" charset="0"/>
                <a:cs typeface="Times New Roman" panose="02020603050405020304" pitchFamily="18" charset="0"/>
              </a:rPr>
              <a:t>W katalogu działań PPSS budowa lub przebudowa urządzeń wodnych - znajdują się następujące działania:</a:t>
            </a:r>
            <a:endParaRPr lang="pl-PL"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buFont typeface="+mj-lt"/>
              <a:buAutoNum type="arabicParenR"/>
            </a:pPr>
            <a:r>
              <a:rPr lang="pl-PL" sz="1800" dirty="0">
                <a:effectLst/>
                <a:latin typeface="Arial" panose="020B0604020202020204" pitchFamily="34" charset="0"/>
                <a:ea typeface="Calibri" panose="020F0502020204030204" pitchFamily="34" charset="0"/>
                <a:cs typeface="Times New Roman" panose="02020603050405020304" pitchFamily="18" charset="0"/>
              </a:rPr>
              <a:t>budowa oraz przebudowa urządzeń melioracyjnych – zwiększenie ilości i czasu retencji;</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buFont typeface="+mj-lt"/>
              <a:buAutoNum type="arabicParenR"/>
            </a:pPr>
            <a:r>
              <a:rPr lang="pl-PL" sz="1800" dirty="0">
                <a:effectLst/>
                <a:latin typeface="Arial" panose="020B0604020202020204" pitchFamily="34" charset="0"/>
                <a:ea typeface="Calibri" panose="020F0502020204030204" pitchFamily="34" charset="0"/>
                <a:cs typeface="Times New Roman" panose="02020603050405020304" pitchFamily="18" charset="0"/>
              </a:rPr>
              <a:t>budowa ujęć wód dla zabezpieczenia dostaw wody przeznaczonej do spożycia przez ludzi;</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buFont typeface="+mj-lt"/>
              <a:buAutoNum type="arabicParenR"/>
            </a:pPr>
            <a:r>
              <a:rPr lang="pl-PL" sz="1800" dirty="0">
                <a:effectLst/>
                <a:latin typeface="Arial" panose="020B0604020202020204" pitchFamily="34" charset="0"/>
                <a:ea typeface="Calibri" panose="020F0502020204030204" pitchFamily="34" charset="0"/>
                <a:cs typeface="Times New Roman" panose="02020603050405020304" pitchFamily="18" charset="0"/>
              </a:rPr>
              <a:t>budowa i przebudowa ujęć wód podziemnych do poboru na cele </a:t>
            </a:r>
            <a:r>
              <a:rPr lang="pl-PL" sz="1800" dirty="0" err="1">
                <a:effectLst/>
                <a:latin typeface="Arial" panose="020B0604020202020204" pitchFamily="34" charset="0"/>
                <a:ea typeface="Calibri" panose="020F0502020204030204" pitchFamily="34" charset="0"/>
                <a:cs typeface="Times New Roman" panose="02020603050405020304" pitchFamily="18" charset="0"/>
              </a:rPr>
              <a:t>nawodnień</a:t>
            </a:r>
            <a:r>
              <a:rPr lang="pl-PL" sz="1800" dirty="0">
                <a:effectLst/>
                <a:latin typeface="Arial" panose="020B0604020202020204" pitchFamily="34" charset="0"/>
                <a:ea typeface="Calibri" panose="020F0502020204030204" pitchFamily="34" charset="0"/>
                <a:cs typeface="Times New Roman" panose="02020603050405020304" pitchFamily="18" charset="0"/>
              </a:rPr>
              <a:t> rolniczych oraz budowa i przebudowa </a:t>
            </a:r>
            <a:r>
              <a:rPr lang="pl-PL" sz="1800" dirty="0" err="1">
                <a:effectLst/>
                <a:latin typeface="Arial" panose="020B0604020202020204" pitchFamily="34" charset="0"/>
                <a:ea typeface="Calibri" panose="020F0502020204030204" pitchFamily="34" charset="0"/>
                <a:cs typeface="Times New Roman" panose="02020603050405020304" pitchFamily="18" charset="0"/>
              </a:rPr>
              <a:t>wodooszczędnych</a:t>
            </a:r>
            <a:r>
              <a:rPr lang="pl-PL" sz="1800" dirty="0">
                <a:effectLst/>
                <a:latin typeface="Arial" panose="020B0604020202020204" pitchFamily="34" charset="0"/>
                <a:ea typeface="Calibri" panose="020F0502020204030204" pitchFamily="34" charset="0"/>
                <a:cs typeface="Times New Roman" panose="02020603050405020304" pitchFamily="18" charset="0"/>
              </a:rPr>
              <a:t> </a:t>
            </a:r>
            <a:r>
              <a:rPr lang="pl-PL" sz="1800">
                <a:effectLst/>
                <a:latin typeface="Arial" panose="020B0604020202020204" pitchFamily="34" charset="0"/>
                <a:ea typeface="Calibri" panose="020F0502020204030204" pitchFamily="34" charset="0"/>
                <a:cs typeface="Times New Roman" panose="02020603050405020304" pitchFamily="18" charset="0"/>
              </a:rPr>
              <a:t>systemów nawadniania;</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buFont typeface="+mj-lt"/>
              <a:buAutoNum type="arabicParenR"/>
            </a:pPr>
            <a:r>
              <a:rPr lang="pl-PL" sz="1800" dirty="0">
                <a:effectLst/>
                <a:latin typeface="Arial" panose="020B0604020202020204" pitchFamily="34" charset="0"/>
                <a:ea typeface="Calibri" panose="020F0502020204030204" pitchFamily="34" charset="0"/>
                <a:cs typeface="Times New Roman" panose="02020603050405020304" pitchFamily="18" charset="0"/>
              </a:rPr>
              <a:t>zwiększenie retencji naturalnej i sztucznej na gruntach leśnych (w zakresie urządzeń wodnych);</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20000"/>
              </a:lnSpc>
              <a:spcAft>
                <a:spcPts val="800"/>
              </a:spcAft>
              <a:buFont typeface="+mj-lt"/>
              <a:buAutoNum type="arabicParenR"/>
            </a:pPr>
            <a:r>
              <a:rPr lang="pl-PL" sz="1800" dirty="0">
                <a:effectLst/>
                <a:latin typeface="Arial" panose="020B0604020202020204" pitchFamily="34" charset="0"/>
                <a:ea typeface="Calibri" panose="020F0502020204030204" pitchFamily="34" charset="0"/>
                <a:cs typeface="Times New Roman" panose="02020603050405020304" pitchFamily="18" charset="0"/>
              </a:rPr>
              <a:t>realizację działań inwestycyjnych, związanych z budową, przebudową urządzeń wodnych, w zakresie kształtowania zasobów wodnych przez zwiększanie sztucznej retencji.</a:t>
            </a:r>
          </a:p>
        </p:txBody>
      </p:sp>
    </p:spTree>
    <p:extLst>
      <p:ext uri="{BB962C8B-B14F-4D97-AF65-F5344CB8AC3E}">
        <p14:creationId xmlns:p14="http://schemas.microsoft.com/office/powerpoint/2010/main" val="4026858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B5B6418-9810-4071-9FA0-B7DDF6CF5FA9}"/>
              </a:ext>
            </a:extLst>
          </p:cNvPr>
          <p:cNvSpPr>
            <a:spLocks noGrp="1"/>
          </p:cNvSpPr>
          <p:nvPr>
            <p:ph type="title"/>
          </p:nvPr>
        </p:nvSpPr>
        <p:spPr>
          <a:xfrm>
            <a:off x="476738" y="148493"/>
            <a:ext cx="11277600" cy="609599"/>
          </a:xfrm>
        </p:spPr>
        <p:txBody>
          <a:bodyPr>
            <a:noAutofit/>
          </a:bodyPr>
          <a:lstStyle/>
          <a:p>
            <a:pPr algn="ctr"/>
            <a:r>
              <a:rPr lang="pl-PL" sz="1400" b="1" i="0" dirty="0">
                <a:solidFill>
                  <a:srgbClr val="FF0000"/>
                </a:solidFill>
                <a:effectLst/>
                <a:latin typeface="+mn-lt"/>
                <a:cs typeface="Arial" panose="020B0604020202020204" pitchFamily="34" charset="0"/>
              </a:rPr>
              <a:t>Przygotowywane zmiany regulacji prawnych</a:t>
            </a:r>
            <a:br>
              <a:rPr lang="pl-PL" sz="1400" dirty="0">
                <a:solidFill>
                  <a:srgbClr val="FF0000"/>
                </a:solidFill>
                <a:latin typeface="+mn-lt"/>
              </a:rPr>
            </a:br>
            <a:r>
              <a:rPr lang="pl-PL" sz="1400" b="1" spc="-10" dirty="0">
                <a:solidFill>
                  <a:srgbClr val="FF0000"/>
                </a:solidFill>
                <a:effectLst/>
                <a:latin typeface="+mn-lt"/>
                <a:ea typeface="Calibri" panose="020F0502020204030204" pitchFamily="34" charset="0"/>
              </a:rPr>
              <a:t>Rekomendowane rozwiązania, planowane narzędzia interwencji</a:t>
            </a:r>
            <a:endParaRPr lang="pl-PL" sz="1400" dirty="0">
              <a:solidFill>
                <a:srgbClr val="FF0000"/>
              </a:solidFill>
              <a:latin typeface="+mn-lt"/>
            </a:endParaRPr>
          </a:p>
        </p:txBody>
      </p:sp>
      <p:sp>
        <p:nvSpPr>
          <p:cNvPr id="3" name="Symbol zastępczy zawartości 2">
            <a:extLst>
              <a:ext uri="{FF2B5EF4-FFF2-40B4-BE49-F238E27FC236}">
                <a16:creationId xmlns:a16="http://schemas.microsoft.com/office/drawing/2014/main" id="{564F0171-F32A-4C7D-8F62-13964B4367A6}"/>
              </a:ext>
            </a:extLst>
          </p:cNvPr>
          <p:cNvSpPr>
            <a:spLocks noGrp="1"/>
          </p:cNvSpPr>
          <p:nvPr>
            <p:ph idx="1"/>
          </p:nvPr>
        </p:nvSpPr>
        <p:spPr>
          <a:xfrm>
            <a:off x="351692" y="758092"/>
            <a:ext cx="11457354" cy="5877169"/>
          </a:xfrm>
        </p:spPr>
        <p:txBody>
          <a:bodyPr>
            <a:normAutofit fontScale="85000" lnSpcReduction="10000"/>
          </a:bodyPr>
          <a:lstStyle/>
          <a:p>
            <a:pPr marL="0" indent="0" algn="ctr">
              <a:lnSpc>
                <a:spcPct val="115000"/>
              </a:lnSpc>
              <a:buNone/>
            </a:pPr>
            <a:r>
              <a:rPr lang="pl-PL" sz="18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Celem projektu ustawy jest wprowadzenie rozwiązań prawnych, które pozwolą na uproszczenie oraz przyspieszenie prac związanych z przygotowaniem do realizacji zadań mających na celu przeciwdziałanie zjawisku suszy. Uproszczenia będą polegać na:</a:t>
            </a:r>
          </a:p>
          <a:p>
            <a:pPr marL="0" indent="0" algn="just">
              <a:lnSpc>
                <a:spcPct val="115000"/>
              </a:lnSpc>
              <a:buNone/>
            </a:pPr>
            <a:r>
              <a:rPr lang="pl-PL" sz="1800" dirty="0">
                <a:effectLst/>
                <a:latin typeface="Times New Roman" panose="02020603050405020304" pitchFamily="18" charset="0"/>
                <a:ea typeface="Calibri" panose="020F0502020204030204" pitchFamily="34" charset="0"/>
                <a:cs typeface="Times New Roman" panose="02020603050405020304" pitchFamily="18" charset="0"/>
              </a:rPr>
              <a:t>1) wprowadzeniu do systemu prawnego, </a:t>
            </a:r>
            <a:r>
              <a:rPr lang="pl-PL" sz="1800" b="1" dirty="0">
                <a:effectLst/>
                <a:latin typeface="Times New Roman" panose="02020603050405020304" pitchFamily="18" charset="0"/>
                <a:ea typeface="Calibri" panose="020F0502020204030204" pitchFamily="34" charset="0"/>
                <a:cs typeface="Times New Roman" panose="02020603050405020304" pitchFamily="18" charset="0"/>
              </a:rPr>
              <a:t>wydawanej przez wojewodę decyzji o pozwoleniu na realizację inwestycji </a:t>
            </a:r>
            <a:r>
              <a:rPr lang="pl-PL" sz="1800" dirty="0">
                <a:effectLst/>
                <a:latin typeface="Times New Roman" panose="02020603050405020304" pitchFamily="18" charset="0"/>
                <a:ea typeface="Calibri" panose="020F0502020204030204" pitchFamily="34" charset="0"/>
                <a:cs typeface="Times New Roman" panose="02020603050405020304" pitchFamily="18" charset="0"/>
              </a:rPr>
              <a:t>w zakresie przeciwdziałania skutkom suszy, która będzie instrumentem, całościowo regulującym kwestię realizacji inwestycji i jej poszczególnych części, w konsekwencji doprowadzi do minimalizacji liczby postępowań oraz czasu potrzebnego na wydanie aktów administracyjnych niezbędnych do realizacji inwestycji,</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buNone/>
            </a:pPr>
            <a:r>
              <a:rPr lang="pl-PL" sz="1800" dirty="0">
                <a:effectLst/>
                <a:latin typeface="Times New Roman" panose="02020603050405020304" pitchFamily="18" charset="0"/>
                <a:ea typeface="Calibri" panose="020F0502020204030204" pitchFamily="34" charset="0"/>
                <a:cs typeface="Times New Roman" panose="02020603050405020304" pitchFamily="18" charset="0"/>
              </a:rPr>
              <a:t>2) uproszczeniu procedury uzyskiwania decyzji poprzedzających decyzję o pozwoleniu na realizację inwestycji w zakresie przeciwdziałania skutkom suszy, np. </a:t>
            </a:r>
            <a:r>
              <a:rPr lang="pl-PL" sz="1800" b="1" dirty="0">
                <a:effectLst/>
                <a:latin typeface="Times New Roman" panose="02020603050405020304" pitchFamily="18" charset="0"/>
                <a:ea typeface="Calibri" panose="020F0502020204030204" pitchFamily="34" charset="0"/>
                <a:cs typeface="Times New Roman" panose="02020603050405020304" pitchFamily="18" charset="0"/>
              </a:rPr>
              <a:t>decyzji o środowiskowych uwarunkowaniach </a:t>
            </a:r>
            <a:r>
              <a:rPr lang="pl-PL" sz="1800" dirty="0">
                <a:effectLst/>
                <a:latin typeface="Times New Roman" panose="02020603050405020304" pitchFamily="18" charset="0"/>
                <a:ea typeface="Calibri" panose="020F0502020204030204" pitchFamily="34" charset="0"/>
                <a:cs typeface="Times New Roman" panose="02020603050405020304" pitchFamily="18" charset="0"/>
              </a:rPr>
              <a:t>dla realizacji inwestycji,</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buNone/>
            </a:pPr>
            <a:r>
              <a:rPr lang="pl-PL" sz="1800" dirty="0">
                <a:effectLst/>
                <a:latin typeface="Times New Roman" panose="02020603050405020304" pitchFamily="18" charset="0"/>
                <a:ea typeface="Calibri" panose="020F0502020204030204" pitchFamily="34" charset="0"/>
                <a:cs typeface="Times New Roman" panose="02020603050405020304" pitchFamily="18" charset="0"/>
              </a:rPr>
              <a:t>3) przyśpieszeniu postępowań administracyjnych </a:t>
            </a:r>
            <a:r>
              <a:rPr lang="pl-PL" sz="1800" b="1" dirty="0">
                <a:effectLst/>
                <a:latin typeface="Times New Roman" panose="02020603050405020304" pitchFamily="18" charset="0"/>
                <a:ea typeface="Calibri" panose="020F0502020204030204" pitchFamily="34" charset="0"/>
                <a:cs typeface="Times New Roman" panose="02020603050405020304" pitchFamily="18" charset="0"/>
              </a:rPr>
              <a:t>przez określenie czasu </a:t>
            </a:r>
            <a:r>
              <a:rPr lang="pl-PL" sz="1800" dirty="0">
                <a:effectLst/>
                <a:latin typeface="Times New Roman" panose="02020603050405020304" pitchFamily="18" charset="0"/>
                <a:ea typeface="Calibri" panose="020F0502020204030204" pitchFamily="34" charset="0"/>
                <a:cs typeface="Times New Roman" panose="02020603050405020304" pitchFamily="18" charset="0"/>
              </a:rPr>
              <a:t>na wydanie przez organy administracyjne poszczególnych rozstrzygnięć,</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buNone/>
            </a:pPr>
            <a:r>
              <a:rPr lang="pl-PL" sz="1800" dirty="0">
                <a:effectLst/>
                <a:latin typeface="Times New Roman" panose="02020603050405020304" pitchFamily="18" charset="0"/>
                <a:ea typeface="Calibri" panose="020F0502020204030204" pitchFamily="34" charset="0"/>
                <a:cs typeface="Times New Roman" panose="02020603050405020304" pitchFamily="18" charset="0"/>
              </a:rPr>
              <a:t>4) wprowadzeniu przepisów pozwalających inwestorowi na </a:t>
            </a:r>
            <a:r>
              <a:rPr lang="pl-PL" sz="1800" b="1" dirty="0">
                <a:effectLst/>
                <a:latin typeface="Times New Roman" panose="02020603050405020304" pitchFamily="18" charset="0"/>
                <a:ea typeface="Calibri" panose="020F0502020204030204" pitchFamily="34" charset="0"/>
                <a:cs typeface="Times New Roman" panose="02020603050405020304" pitchFamily="18" charset="0"/>
              </a:rPr>
              <a:t>skuteczne uzyskanie prawa do nieruchomości </a:t>
            </a:r>
            <a:r>
              <a:rPr lang="pl-PL" sz="1800" dirty="0">
                <a:effectLst/>
                <a:latin typeface="Times New Roman" panose="02020603050405020304" pitchFamily="18" charset="0"/>
                <a:ea typeface="Calibri" panose="020F0502020204030204" pitchFamily="34" charset="0"/>
                <a:cs typeface="Times New Roman" panose="02020603050405020304" pitchFamily="18" charset="0"/>
              </a:rPr>
              <a:t>niezbędnych do realizacji inwestycji, przy jednoczesnym zapewnieniu adekwatnego odszkodowania z tytułu wywłaszczenia bądź odszkodowania za ograniczenie praw do nieruchomości z jednoczesnym poszanowaniem praw podmiotów, którym przysługują prawa rzeczowe, do tych nieruchomości,</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buNone/>
            </a:pPr>
            <a:r>
              <a:rPr lang="pl-PL" sz="1800" dirty="0">
                <a:effectLst/>
                <a:latin typeface="Times New Roman" panose="02020603050405020304" pitchFamily="18" charset="0"/>
                <a:ea typeface="Calibri" panose="020F0502020204030204" pitchFamily="34" charset="0"/>
                <a:cs typeface="Times New Roman" panose="02020603050405020304" pitchFamily="18" charset="0"/>
              </a:rPr>
              <a:t>5) umożliwieniu inwestorowi </a:t>
            </a:r>
            <a:r>
              <a:rPr lang="pl-PL" sz="1800" b="1" dirty="0">
                <a:effectLst/>
                <a:latin typeface="Times New Roman" panose="02020603050405020304" pitchFamily="18" charset="0"/>
                <a:ea typeface="Calibri" panose="020F0502020204030204" pitchFamily="34" charset="0"/>
                <a:cs typeface="Times New Roman" panose="02020603050405020304" pitchFamily="18" charset="0"/>
              </a:rPr>
              <a:t>wejścia na teren nieruchomości w celu wykonania pomiarów, badań lub innych prac niezbędnych do sporządzenia karty informacyjnej</a:t>
            </a:r>
            <a:r>
              <a:rPr lang="pl-PL" sz="1800" dirty="0">
                <a:effectLst/>
                <a:latin typeface="Times New Roman" panose="02020603050405020304" pitchFamily="18" charset="0"/>
                <a:ea typeface="Calibri" panose="020F0502020204030204" pitchFamily="34" charset="0"/>
                <a:cs typeface="Times New Roman" panose="02020603050405020304" pitchFamily="18" charset="0"/>
              </a:rPr>
              <a:t> przedsięwzięcia lub raportu o oddziaływaniu przedsięwzięcia na środowisko, o których mowa w ustawie z dnia 3 października 2008 r. o udostępnianiu informacji o środowisku i jego ochronie, udziale społeczeństwa w ochronie środowiska oraz o ocenach oddziaływania na środowisko (Dz. U. z 2020 r. poz. 283, z </a:t>
            </a:r>
            <a:r>
              <a:rPr lang="pl-PL" sz="1800" dirty="0" err="1">
                <a:effectLst/>
                <a:latin typeface="Times New Roman" panose="02020603050405020304" pitchFamily="18" charset="0"/>
                <a:ea typeface="Calibri" panose="020F0502020204030204" pitchFamily="34" charset="0"/>
                <a:cs typeface="Times New Roman" panose="02020603050405020304" pitchFamily="18" charset="0"/>
              </a:rPr>
              <a:t>późn</a:t>
            </a:r>
            <a:r>
              <a:rPr lang="pl-PL" sz="1800" dirty="0">
                <a:effectLst/>
                <a:latin typeface="Times New Roman" panose="02020603050405020304" pitchFamily="18" charset="0"/>
                <a:ea typeface="Calibri" panose="020F0502020204030204" pitchFamily="34" charset="0"/>
                <a:cs typeface="Times New Roman" panose="02020603050405020304" pitchFamily="18" charset="0"/>
              </a:rPr>
              <a:t>. zm.);</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buNone/>
            </a:pPr>
            <a:r>
              <a:rPr lang="pl-PL" sz="1800" dirty="0">
                <a:effectLst/>
                <a:latin typeface="Times New Roman" panose="02020603050405020304" pitchFamily="18" charset="0"/>
                <a:ea typeface="Calibri" panose="020F0502020204030204" pitchFamily="34" charset="0"/>
                <a:cs typeface="Times New Roman" panose="02020603050405020304" pitchFamily="18" charset="0"/>
              </a:rPr>
              <a:t>6) </a:t>
            </a:r>
            <a:r>
              <a:rPr lang="pl-PL" sz="1800" b="1" dirty="0">
                <a:effectLst/>
                <a:latin typeface="Times New Roman" panose="02020603050405020304" pitchFamily="18" charset="0"/>
                <a:ea typeface="Calibri" panose="020F0502020204030204" pitchFamily="34" charset="0"/>
                <a:cs typeface="Times New Roman" panose="02020603050405020304" pitchFamily="18" charset="0"/>
              </a:rPr>
              <a:t>wyłączeniu w określonym zakresie zastosowania przepisów</a:t>
            </a:r>
            <a:r>
              <a:rPr lang="pl-PL" sz="1800" dirty="0">
                <a:effectLst/>
                <a:latin typeface="Times New Roman" panose="02020603050405020304" pitchFamily="18" charset="0"/>
                <a:ea typeface="Calibri" panose="020F0502020204030204" pitchFamily="34" charset="0"/>
                <a:cs typeface="Times New Roman" panose="02020603050405020304" pitchFamily="18" charset="0"/>
              </a:rPr>
              <a:t> o planowaniu i zagospodarowaniu przestrzennym, przepisów ustawy z dnia 9 października 2015 r. o rewitalizacji (Dz. U. poz. 1777) oraz przepisów ustawy z dnia 3 lutego 1995 r. o ochronie gruntów rolnych i leśnych (Dz.U. z 2017 r. poz. 1161, z 2020 r. poz. 471) w przypadku przygotowywania inwestycji w zakresie przeciwdziałania skutkom suszy.</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spTree>
    <p:extLst>
      <p:ext uri="{BB962C8B-B14F-4D97-AF65-F5344CB8AC3E}">
        <p14:creationId xmlns:p14="http://schemas.microsoft.com/office/powerpoint/2010/main" val="72549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A18FB0F-EAAD-4724-9324-492F5DAA5C5C}"/>
              </a:ext>
            </a:extLst>
          </p:cNvPr>
          <p:cNvSpPr>
            <a:spLocks noGrp="1"/>
          </p:cNvSpPr>
          <p:nvPr>
            <p:ph type="title"/>
          </p:nvPr>
        </p:nvSpPr>
        <p:spPr>
          <a:xfrm>
            <a:off x="838200" y="164124"/>
            <a:ext cx="10515600" cy="593968"/>
          </a:xfrm>
        </p:spPr>
        <p:txBody>
          <a:bodyPr>
            <a:normAutofit fontScale="90000"/>
          </a:bodyPr>
          <a:lstStyle/>
          <a:p>
            <a:pPr algn="ctr"/>
            <a:br>
              <a:rPr lang="pl-PL" sz="1800" b="1" dirty="0">
                <a:effectLst/>
                <a:latin typeface="Times New Roman" panose="02020603050405020304" pitchFamily="18" charset="0"/>
                <a:ea typeface="Calibri" panose="020F0502020204030204" pitchFamily="34" charset="0"/>
                <a:cs typeface="Times New Roman" panose="02020603050405020304" pitchFamily="18" charset="0"/>
              </a:rPr>
            </a:br>
            <a:br>
              <a:rPr lang="pl-PL" sz="1800" b="1" dirty="0">
                <a:effectLst/>
                <a:latin typeface="Times New Roman" panose="02020603050405020304" pitchFamily="18" charset="0"/>
                <a:ea typeface="Calibri" panose="020F0502020204030204" pitchFamily="34" charset="0"/>
                <a:cs typeface="Times New Roman" panose="02020603050405020304" pitchFamily="18" charset="0"/>
              </a:rPr>
            </a:br>
            <a:br>
              <a:rPr lang="pl-PL" sz="1800" b="1" dirty="0">
                <a:effectLst/>
                <a:latin typeface="Times New Roman" panose="02020603050405020304" pitchFamily="18" charset="0"/>
                <a:ea typeface="Calibri" panose="020F0502020204030204" pitchFamily="34" charset="0"/>
                <a:cs typeface="Times New Roman" panose="02020603050405020304" pitchFamily="18" charset="0"/>
              </a:rPr>
            </a:br>
            <a:r>
              <a:rPr lang="pl-PL" sz="1800" b="1" dirty="0">
                <a:effectLst/>
                <a:latin typeface="Times New Roman" panose="02020603050405020304" pitchFamily="18" charset="0"/>
                <a:ea typeface="Calibri" panose="020F0502020204030204" pitchFamily="34" charset="0"/>
                <a:cs typeface="Times New Roman" panose="02020603050405020304" pitchFamily="18" charset="0"/>
              </a:rPr>
              <a:t>Planowane zmiany w zagospodarowaniu przestrzennym nieruchomości </a:t>
            </a:r>
            <a:br>
              <a:rPr lang="pl-PL" sz="1800" b="1" dirty="0">
                <a:effectLst/>
                <a:latin typeface="Times New Roman" panose="02020603050405020304" pitchFamily="18" charset="0"/>
                <a:ea typeface="Calibri" panose="020F0502020204030204" pitchFamily="34" charset="0"/>
                <a:cs typeface="Times New Roman" panose="02020603050405020304" pitchFamily="18" charset="0"/>
              </a:rPr>
            </a:br>
            <a:r>
              <a:rPr lang="pl-PL" sz="1800" b="1" dirty="0">
                <a:effectLst/>
                <a:latin typeface="Times New Roman" panose="02020603050405020304" pitchFamily="18" charset="0"/>
                <a:ea typeface="Calibri" panose="020F0502020204030204" pitchFamily="34" charset="0"/>
                <a:cs typeface="Times New Roman" panose="02020603050405020304" pitchFamily="18" charset="0"/>
              </a:rPr>
              <a:t>ustawa o „Planowaniu i zagospodarowaniu przestrzennym (Dz. U. z 22 kwietnia 2021 r. poz. 741)</a:t>
            </a:r>
            <a:r>
              <a:rPr lang="pl-PL" sz="1800" dirty="0">
                <a:effectLst/>
                <a:latin typeface="Times New Roman" panose="02020603050405020304" pitchFamily="18" charset="0"/>
                <a:ea typeface="Calibri" panose="020F0502020204030204" pitchFamily="34" charset="0"/>
                <a:cs typeface="Times New Roman" panose="02020603050405020304" pitchFamily="18" charset="0"/>
              </a:rPr>
              <a:t> </a:t>
            </a:r>
            <a:br>
              <a:rPr lang="pl-PL" sz="1800" dirty="0">
                <a:effectLst/>
                <a:latin typeface="Calibri" panose="020F0502020204030204" pitchFamily="34" charset="0"/>
                <a:ea typeface="Calibri" panose="020F0502020204030204" pitchFamily="34" charset="0"/>
                <a:cs typeface="Times New Roman" panose="02020603050405020304" pitchFamily="18" charset="0"/>
              </a:rPr>
            </a:br>
            <a:endParaRPr lang="pl-PL" dirty="0"/>
          </a:p>
        </p:txBody>
      </p:sp>
      <p:sp>
        <p:nvSpPr>
          <p:cNvPr id="3" name="Symbol zastępczy zawartości 2">
            <a:extLst>
              <a:ext uri="{FF2B5EF4-FFF2-40B4-BE49-F238E27FC236}">
                <a16:creationId xmlns:a16="http://schemas.microsoft.com/office/drawing/2014/main" id="{3AC7DCEE-85AE-420E-8337-63C9125740E3}"/>
              </a:ext>
            </a:extLst>
          </p:cNvPr>
          <p:cNvSpPr>
            <a:spLocks noGrp="1"/>
          </p:cNvSpPr>
          <p:nvPr>
            <p:ph idx="1"/>
          </p:nvPr>
        </p:nvSpPr>
        <p:spPr>
          <a:xfrm>
            <a:off x="414215" y="1016000"/>
            <a:ext cx="11410462" cy="5677876"/>
          </a:xfrm>
        </p:spPr>
        <p:txBody>
          <a:bodyPr>
            <a:noAutofit/>
          </a:bodyPr>
          <a:lstStyle/>
          <a:p>
            <a:pPr marL="0" indent="0" algn="just">
              <a:lnSpc>
                <a:spcPct val="120000"/>
              </a:lnSpc>
              <a:buNone/>
            </a:pPr>
            <a:r>
              <a:rPr lang="pl-PL" sz="1100" b="1" i="0" dirty="0">
                <a:effectLst/>
                <a:latin typeface="Arial" panose="020B0604020202020204" pitchFamily="34" charset="0"/>
                <a:cs typeface="Arial" panose="020B0604020202020204" pitchFamily="34" charset="0"/>
              </a:rPr>
              <a:t>W obowiązującej ustawie planowane są zmiany dotyczące: </a:t>
            </a:r>
            <a:r>
              <a:rPr lang="pl-PL" sz="1100" b="1" i="0" u="none" strike="noStrike" dirty="0">
                <a:solidFill>
                  <a:srgbClr val="E48703"/>
                </a:solidFill>
                <a:effectLst/>
                <a:latin typeface="Arial" panose="020B0604020202020204" pitchFamily="34" charset="0"/>
                <a:cs typeface="Arial" panose="020B0604020202020204" pitchFamily="34" charset="0"/>
              </a:rPr>
              <a:t>(projekt ustawy z 17.08.2020)</a:t>
            </a:r>
            <a:r>
              <a:rPr lang="pl-PL" sz="1100" b="1" i="0" dirty="0">
                <a:solidFill>
                  <a:srgbClr val="686868"/>
                </a:solidFill>
                <a:effectLst/>
                <a:latin typeface="Arial" panose="020B0604020202020204" pitchFamily="34" charset="0"/>
                <a:cs typeface="Arial" panose="020B0604020202020204" pitchFamily="34" charset="0"/>
              </a:rPr>
              <a:t>. W przypadku budowy lub rozbudowy istniejącego obiektu budowlanego trzeba będzie uwzględniać wymagania ochrony środowiska w zakresie - </a:t>
            </a:r>
            <a:r>
              <a:rPr lang="pl-PL" sz="1100" b="1" i="0" dirty="0">
                <a:solidFill>
                  <a:srgbClr val="0070C0"/>
                </a:solidFill>
                <a:effectLst/>
                <a:latin typeface="Arial" panose="020B0604020202020204" pitchFamily="34" charset="0"/>
                <a:cs typeface="Arial" panose="020B0604020202020204" pitchFamily="34" charset="0"/>
              </a:rPr>
              <a:t>gospodarowania wodami opadowymi i roztopowymi poprzez:</a:t>
            </a:r>
          </a:p>
          <a:p>
            <a:pPr algn="just">
              <a:buFont typeface="Arial" panose="020B0604020202020204" pitchFamily="34" charset="0"/>
              <a:buChar char="•"/>
            </a:pPr>
            <a:r>
              <a:rPr lang="pl-PL" sz="1100" b="0" i="0" dirty="0">
                <a:effectLst/>
                <a:latin typeface="Arial" panose="020B0604020202020204" pitchFamily="34" charset="0"/>
                <a:cs typeface="Arial" panose="020B0604020202020204" pitchFamily="34" charset="0"/>
              </a:rPr>
              <a:t>zagospodarowanie wód opadowych i roztopowych w obrębie działki budowlanej lub</a:t>
            </a:r>
          </a:p>
          <a:p>
            <a:pPr algn="just">
              <a:lnSpc>
                <a:spcPct val="170000"/>
              </a:lnSpc>
              <a:buFont typeface="Arial" panose="020B0604020202020204" pitchFamily="34" charset="0"/>
              <a:buChar char="•"/>
            </a:pPr>
            <a:r>
              <a:rPr lang="pl-PL" sz="1100" b="0" i="0" dirty="0">
                <a:effectLst/>
                <a:latin typeface="Arial" panose="020B0604020202020204" pitchFamily="34" charset="0"/>
                <a:cs typeface="Arial" panose="020B0604020202020204" pitchFamily="34" charset="0"/>
              </a:rPr>
              <a:t>odprowadzenie do lokalnego systemu zagospodarowania wód opadowych i roztopowych, który należy rozumieć jako „</a:t>
            </a:r>
            <a:r>
              <a:rPr lang="pl-PL" sz="1100" b="0" i="1" dirty="0">
                <a:effectLst/>
                <a:latin typeface="Arial" panose="020B0604020202020204" pitchFamily="34" charset="0"/>
                <a:cs typeface="Arial" panose="020B0604020202020204" pitchFamily="34" charset="0"/>
              </a:rPr>
              <a:t>system umożliwiający odprowadzenie wód opadowych i roztopowych do wspólnych dla wielu nieruchomości urządzeń zapewniających zagospodarowane wód opadowych i roztopowych w całości przy użyciu rozwiązań technicznych zintegrowanych z zielenią i krajobrazem</a:t>
            </a:r>
            <a:r>
              <a:rPr lang="pl-PL" sz="1100" b="0" i="0" dirty="0">
                <a:effectLst/>
                <a:latin typeface="Arial" panose="020B0604020202020204" pitchFamily="34" charset="0"/>
                <a:cs typeface="Arial" panose="020B0604020202020204" pitchFamily="34" charset="0"/>
              </a:rPr>
              <a:t>” oraz</a:t>
            </a:r>
          </a:p>
          <a:p>
            <a:pPr algn="just">
              <a:lnSpc>
                <a:spcPct val="170000"/>
              </a:lnSpc>
              <a:buFont typeface="Arial" panose="020B0604020202020204" pitchFamily="34" charset="0"/>
              <a:buChar char="•"/>
            </a:pPr>
            <a:r>
              <a:rPr lang="pl-PL" sz="1100" b="0" i="0" dirty="0">
                <a:effectLst/>
                <a:latin typeface="Arial" panose="020B0604020202020204" pitchFamily="34" charset="0"/>
                <a:cs typeface="Arial" panose="020B0604020202020204" pitchFamily="34" charset="0"/>
              </a:rPr>
              <a:t>zagospodarowanie działki budowlanej - w sposób zapewniający udział powierzchni biologicznie czynnej, definiowanej jako „</a:t>
            </a:r>
            <a:r>
              <a:rPr lang="pl-PL" sz="1100" b="0" i="1" dirty="0">
                <a:effectLst/>
                <a:latin typeface="Arial" panose="020B0604020202020204" pitchFamily="34" charset="0"/>
                <a:cs typeface="Arial" panose="020B0604020202020204" pitchFamily="34" charset="0"/>
              </a:rPr>
              <a:t>teren zapewniający naturalną wegetację roślin i retencję wód opadowych i roztopowych, teren pokryty wodami powierzchniowymi, a także 50% powierzchni tarasów i stropodachów oraz innych powierzchni zapewniających naturalną wegetację roślin, o powierzchni nie mniejszej niż 10 m</a:t>
            </a:r>
            <a:r>
              <a:rPr lang="pl-PL" sz="1100" b="0" i="1" baseline="30000" dirty="0">
                <a:effectLst/>
                <a:latin typeface="Arial" panose="020B0604020202020204" pitchFamily="34" charset="0"/>
                <a:cs typeface="Arial" panose="020B0604020202020204" pitchFamily="34" charset="0"/>
              </a:rPr>
              <a:t>2</a:t>
            </a:r>
            <a:r>
              <a:rPr lang="pl-PL" sz="1100" b="0" i="0" dirty="0">
                <a:effectLst/>
                <a:latin typeface="Arial" panose="020B0604020202020204" pitchFamily="34" charset="0"/>
                <a:cs typeface="Arial" panose="020B0604020202020204" pitchFamily="34" charset="0"/>
              </a:rPr>
              <a:t> - wynoszący co najmniej 30% ogólnej powierzchni działki budowlanej, w tym stanowiącej glebę, wynoszący co najmniej 15% ogólnej powierzchni działki budowlanej.</a:t>
            </a:r>
            <a:endParaRPr lang="pl-PL" sz="1100" b="0" i="0" dirty="0">
              <a:latin typeface="Arial" panose="020B0604020202020204" pitchFamily="34" charset="0"/>
              <a:cs typeface="Arial" panose="020B0604020202020204" pitchFamily="34" charset="0"/>
            </a:endParaRPr>
          </a:p>
          <a:p>
            <a:pPr marL="0" indent="0" algn="just">
              <a:lnSpc>
                <a:spcPct val="170000"/>
              </a:lnSpc>
              <a:buNone/>
            </a:pPr>
            <a:r>
              <a:rPr lang="pl-PL" sz="11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Decyzje o ustaleniu lokalizacji inwestycji celu publicznego oraz dokumenty planistyczne </a:t>
            </a:r>
            <a:r>
              <a:rPr lang="pl-PL" sz="1100" b="1" dirty="0">
                <a:effectLst/>
                <a:latin typeface="Arial" panose="020B0604020202020204" pitchFamily="34" charset="0"/>
                <a:ea typeface="Calibri" panose="020F0502020204030204" pitchFamily="34" charset="0"/>
                <a:cs typeface="Arial" panose="020B0604020202020204" pitchFamily="34" charset="0"/>
              </a:rPr>
              <a:t>będą uwzględniać sposób zagospodarowania wód opadowych i roztopowych</a:t>
            </a:r>
            <a:r>
              <a:rPr lang="pl-PL" sz="1100" dirty="0">
                <a:effectLst/>
                <a:latin typeface="Arial" panose="020B0604020202020204" pitchFamily="34" charset="0"/>
                <a:ea typeface="Calibri" panose="020F0502020204030204" pitchFamily="34" charset="0"/>
                <a:cs typeface="Arial" panose="020B0604020202020204" pitchFamily="34" charset="0"/>
              </a:rPr>
              <a:t>, a także powierzchnię biologicznie czynną. Zdefiniowano pojęcia w zakresie zagospodarowania przestrzennego, odnoszące się do powierzchni biologicznie czynnej, zagospodarowania i lokalnych systemów odbioru wód opadowych. </a:t>
            </a:r>
            <a:endParaRPr lang="pl-PL" sz="1100" dirty="0">
              <a:latin typeface="Arial" panose="020B0604020202020204" pitchFamily="34" charset="0"/>
              <a:ea typeface="Calibri" panose="020F0502020204030204" pitchFamily="34" charset="0"/>
              <a:cs typeface="Arial" panose="020B0604020202020204" pitchFamily="34" charset="0"/>
            </a:endParaRPr>
          </a:p>
          <a:p>
            <a:pPr marL="0" indent="0" algn="just">
              <a:lnSpc>
                <a:spcPct val="170000"/>
              </a:lnSpc>
              <a:buNone/>
            </a:pPr>
            <a:r>
              <a:rPr lang="pl-PL" sz="11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Rozwiązaniem, wpływającym na retencję wód,</a:t>
            </a:r>
            <a:r>
              <a:rPr lang="pl-PL" sz="1100" dirty="0">
                <a:effectLst/>
                <a:latin typeface="Arial" panose="020B0604020202020204" pitchFamily="34" charset="0"/>
                <a:ea typeface="Calibri" panose="020F0502020204030204" pitchFamily="34" charset="0"/>
                <a:cs typeface="Arial" panose="020B0604020202020204" pitchFamily="34" charset="0"/>
              </a:rPr>
              <a:t> będzie umożliwienie </a:t>
            </a:r>
            <a:r>
              <a:rPr lang="pl-PL" sz="1100" b="1" dirty="0">
                <a:effectLst/>
                <a:latin typeface="Arial" panose="020B0604020202020204" pitchFamily="34" charset="0"/>
                <a:ea typeface="Calibri" panose="020F0502020204030204" pitchFamily="34" charset="0"/>
                <a:cs typeface="Arial" panose="020B0604020202020204" pitchFamily="34" charset="0"/>
              </a:rPr>
              <a:t>lokalizowania zbiorników wodnych lub stawów </a:t>
            </a:r>
            <a:r>
              <a:rPr lang="pl-PL" sz="1100" dirty="0">
                <a:effectLst/>
                <a:latin typeface="Arial" panose="020B0604020202020204" pitchFamily="34" charset="0"/>
                <a:ea typeface="Calibri" panose="020F0502020204030204" pitchFamily="34" charset="0"/>
                <a:cs typeface="Arial" panose="020B0604020202020204" pitchFamily="34" charset="0"/>
              </a:rPr>
              <a:t>na wyznaczonych w miejscowym planie zagospodarowania przestrzennego terenach rolniczych, terenach zabudowy zagrodowej w gospodarstwach rolnych, hodowlanych i ogrodniczych, terenach łąk lub pastwisk w przypadku, gdy z planu miejscowego nie wynika dopuszczenie lokalizacji zbiorników wodnych i stawów, z wyjątkiem sytuacji, w których ustalenia planu miejscowego zakazują ich lokalizacji. </a:t>
            </a:r>
          </a:p>
          <a:p>
            <a:pPr marL="0" indent="0" algn="just">
              <a:lnSpc>
                <a:spcPct val="170000"/>
              </a:lnSpc>
              <a:buNone/>
            </a:pPr>
            <a:r>
              <a:rPr lang="pl-PL" sz="1100" b="1" dirty="0">
                <a:effectLst/>
                <a:latin typeface="Arial" panose="020B0604020202020204" pitchFamily="34" charset="0"/>
                <a:ea typeface="Calibri" panose="020F0502020204030204" pitchFamily="34" charset="0"/>
                <a:cs typeface="Arial" panose="020B0604020202020204" pitchFamily="34" charset="0"/>
              </a:rPr>
              <a:t>Wymienione narzędzie interwencji, będą powodować wydłużenie cyklu hydrologicznego w zlewni, i „</a:t>
            </a:r>
            <a:r>
              <a:rPr lang="pl-PL" sz="1100" b="1" dirty="0" err="1">
                <a:effectLst/>
                <a:latin typeface="Arial" panose="020B0604020202020204" pitchFamily="34" charset="0"/>
                <a:ea typeface="Calibri" panose="020F0502020204030204" pitchFamily="34" charset="0"/>
                <a:cs typeface="Arial" panose="020B0604020202020204" pitchFamily="34" charset="0"/>
              </a:rPr>
              <a:t>wypłaszczenia</a:t>
            </a:r>
            <a:r>
              <a:rPr lang="pl-PL" sz="1100" b="1" dirty="0">
                <a:effectLst/>
                <a:latin typeface="Arial" panose="020B0604020202020204" pitchFamily="34" charset="0"/>
                <a:ea typeface="Calibri" panose="020F0502020204030204" pitchFamily="34" charset="0"/>
                <a:cs typeface="Arial" panose="020B0604020202020204" pitchFamily="34" charset="0"/>
              </a:rPr>
              <a:t>” fal wezbraniowych i niżówek oraz zmniejszać amplitudy stanu wód w rzekach, zwłaszcza stanów ekstremalnych i rocznych. </a:t>
            </a:r>
            <a:endParaRPr lang="pl-PL"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6029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51AE2D4-88DD-4A05-9C96-A1DCBA45D236}"/>
              </a:ext>
            </a:extLst>
          </p:cNvPr>
          <p:cNvSpPr>
            <a:spLocks noGrp="1"/>
          </p:cNvSpPr>
          <p:nvPr>
            <p:ph type="title"/>
          </p:nvPr>
        </p:nvSpPr>
        <p:spPr>
          <a:xfrm>
            <a:off x="484554" y="187570"/>
            <a:ext cx="10869246" cy="328246"/>
          </a:xfrm>
        </p:spPr>
        <p:txBody>
          <a:bodyPr>
            <a:normAutofit fontScale="90000"/>
          </a:bodyPr>
          <a:lstStyle/>
          <a:p>
            <a:pPr algn="ctr"/>
            <a:r>
              <a:rPr lang="pl-PL" sz="2000" b="1" dirty="0">
                <a:solidFill>
                  <a:schemeClr val="accent1"/>
                </a:solidFill>
                <a:latin typeface="Arial" panose="020B0604020202020204" pitchFamily="34" charset="0"/>
                <a:cs typeface="Arial" panose="020B0604020202020204" pitchFamily="34" charset="0"/>
              </a:rPr>
              <a:t>Zmiany w ustawie „Prawo wodne (</a:t>
            </a:r>
            <a:r>
              <a:rPr lang="pl-PL" sz="1800" b="1" i="0" u="none" strike="noStrike" baseline="0" dirty="0">
                <a:solidFill>
                  <a:srgbClr val="0070C0"/>
                </a:solidFill>
                <a:latin typeface="Times New Roman" panose="02020603050405020304" pitchFamily="18" charset="0"/>
              </a:rPr>
              <a:t>Dz. U. z 2021 r. poz. 624, 784) </a:t>
            </a:r>
            <a:r>
              <a:rPr lang="pl-PL" sz="2000" b="1" dirty="0">
                <a:solidFill>
                  <a:schemeClr val="accent1"/>
                </a:solidFill>
                <a:latin typeface="Arial" panose="020B0604020202020204" pitchFamily="34" charset="0"/>
                <a:cs typeface="Arial" panose="020B0604020202020204" pitchFamily="34" charset="0"/>
              </a:rPr>
              <a:t>”</a:t>
            </a:r>
          </a:p>
        </p:txBody>
      </p:sp>
      <p:sp>
        <p:nvSpPr>
          <p:cNvPr id="3" name="Symbol zastępczy zawartości 2">
            <a:extLst>
              <a:ext uri="{FF2B5EF4-FFF2-40B4-BE49-F238E27FC236}">
                <a16:creationId xmlns:a16="http://schemas.microsoft.com/office/drawing/2014/main" id="{3D25790E-3935-4EE5-A129-AC8D10A9A7F6}"/>
              </a:ext>
            </a:extLst>
          </p:cNvPr>
          <p:cNvSpPr>
            <a:spLocks noGrp="1"/>
          </p:cNvSpPr>
          <p:nvPr>
            <p:ph idx="1"/>
          </p:nvPr>
        </p:nvSpPr>
        <p:spPr>
          <a:xfrm>
            <a:off x="375138" y="719014"/>
            <a:ext cx="11441724" cy="5951415"/>
          </a:xfrm>
        </p:spPr>
        <p:txBody>
          <a:bodyPr>
            <a:normAutofit fontScale="85000" lnSpcReduction="20000"/>
          </a:bodyPr>
          <a:lstStyle/>
          <a:p>
            <a:r>
              <a:rPr lang="pl-PL" sz="1800" dirty="0">
                <a:solidFill>
                  <a:srgbClr val="FF0000"/>
                </a:solidFill>
                <a:effectLst/>
                <a:latin typeface="Times New Roman" panose="02020603050405020304" pitchFamily="18" charset="0"/>
                <a:ea typeface="Calibri" panose="020F0502020204030204" pitchFamily="34" charset="0"/>
              </a:rPr>
              <a:t>Art. 34 pkt 4, </a:t>
            </a:r>
            <a:r>
              <a:rPr lang="pl-PL" sz="1800" dirty="0">
                <a:effectLst/>
                <a:latin typeface="Times New Roman" panose="02020603050405020304" pitchFamily="18" charset="0"/>
                <a:ea typeface="Calibri" panose="020F0502020204030204" pitchFamily="34" charset="0"/>
              </a:rPr>
              <a:t>doprecyzowano „szczególne korzystanie z wód” </a:t>
            </a:r>
            <a:r>
              <a:rPr lang="pl-PL" sz="1800" b="1" dirty="0">
                <a:effectLst/>
                <a:latin typeface="Times New Roman" panose="02020603050405020304" pitchFamily="18" charset="0"/>
                <a:ea typeface="Calibri" panose="020F0502020204030204" pitchFamily="34" charset="0"/>
              </a:rPr>
              <a:t>w zakresie zmniejszania retencji wodnej</a:t>
            </a:r>
            <a:r>
              <a:rPr lang="pl-PL" sz="1800" dirty="0">
                <a:effectLst/>
                <a:latin typeface="Times New Roman" panose="02020603050405020304" pitchFamily="18" charset="0"/>
                <a:ea typeface="Calibri" panose="020F0502020204030204" pitchFamily="34" charset="0"/>
              </a:rPr>
              <a:t>, które polega na</a:t>
            </a:r>
            <a:r>
              <a:rPr lang="pl-PL" sz="1800" dirty="0">
                <a:effectLst/>
                <a:latin typeface="Calibri" panose="020F0502020204030204" pitchFamily="34" charset="0"/>
                <a:ea typeface="Calibri" panose="020F0502020204030204" pitchFamily="34" charset="0"/>
                <a:cs typeface="Times New Roman" panose="02020603050405020304" pitchFamily="18" charset="0"/>
              </a:rPr>
              <a:t> </a:t>
            </a:r>
            <a:r>
              <a:rPr lang="pl-PL" sz="1800" dirty="0">
                <a:effectLst/>
                <a:latin typeface="Times New Roman" panose="02020603050405020304" pitchFamily="18" charset="0"/>
                <a:ea typeface="Calibri" panose="020F0502020204030204" pitchFamily="34" charset="0"/>
              </a:rPr>
              <a:t>wykonywaniu na nieruchomości o powierzchni </a:t>
            </a:r>
            <a:r>
              <a:rPr lang="pl-PL" sz="1800" b="1" dirty="0">
                <a:effectLst/>
                <a:latin typeface="Times New Roman" panose="02020603050405020304" pitchFamily="18" charset="0"/>
                <a:ea typeface="Calibri" panose="020F0502020204030204" pitchFamily="34" charset="0"/>
              </a:rPr>
              <a:t>powyżej 600 m</a:t>
            </a:r>
            <a:r>
              <a:rPr lang="pl-PL" sz="1800" b="1" baseline="30000" dirty="0">
                <a:effectLst/>
                <a:latin typeface="Times New Roman" panose="02020603050405020304" pitchFamily="18" charset="0"/>
                <a:ea typeface="Calibri" panose="020F0502020204030204" pitchFamily="34" charset="0"/>
              </a:rPr>
              <a:t>2</a:t>
            </a:r>
            <a:r>
              <a:rPr lang="pl-PL" sz="1800" b="1" dirty="0">
                <a:effectLst/>
                <a:latin typeface="Times New Roman" panose="02020603050405020304" pitchFamily="18" charset="0"/>
                <a:ea typeface="Calibri" panose="020F0502020204030204" pitchFamily="34" charset="0"/>
              </a:rPr>
              <a:t> (obecnie 3500m</a:t>
            </a:r>
            <a:r>
              <a:rPr lang="pl-PL" sz="1800" b="1" baseline="30000" dirty="0">
                <a:effectLst/>
                <a:latin typeface="Times New Roman" panose="02020603050405020304" pitchFamily="18" charset="0"/>
                <a:ea typeface="Calibri" panose="020F0502020204030204" pitchFamily="34" charset="0"/>
              </a:rPr>
              <a:t>2</a:t>
            </a:r>
            <a:r>
              <a:rPr lang="pl-PL" sz="1800" b="1" dirty="0">
                <a:effectLst/>
                <a:latin typeface="Times New Roman" panose="02020603050405020304" pitchFamily="18" charset="0"/>
                <a:ea typeface="Calibri" panose="020F0502020204030204" pitchFamily="34" charset="0"/>
              </a:rPr>
              <a:t>) </a:t>
            </a:r>
            <a:r>
              <a:rPr lang="pl-PL" sz="1800" dirty="0">
                <a:effectLst/>
                <a:latin typeface="Times New Roman" panose="02020603050405020304" pitchFamily="18" charset="0"/>
                <a:ea typeface="Calibri" panose="020F0502020204030204" pitchFamily="34" charset="0"/>
              </a:rPr>
              <a:t>robót lub obiektów budowlanych trwale związanych z gruntem, mających wpływ na zmniejszenie retencji przez wyłączenie więcej </a:t>
            </a:r>
            <a:r>
              <a:rPr lang="pl-PL" sz="1800" b="1" dirty="0">
                <a:effectLst/>
                <a:latin typeface="Times New Roman" panose="02020603050405020304" pitchFamily="18" charset="0"/>
                <a:ea typeface="Calibri" panose="020F0502020204030204" pitchFamily="34" charset="0"/>
              </a:rPr>
              <a:t>niż 50% (obecnie 70%)</a:t>
            </a:r>
            <a:r>
              <a:rPr lang="pl-PL" sz="1800" dirty="0">
                <a:effectLst/>
                <a:latin typeface="Times New Roman" panose="02020603050405020304" pitchFamily="18" charset="0"/>
                <a:ea typeface="Calibri" panose="020F0502020204030204" pitchFamily="34" charset="0"/>
              </a:rPr>
              <a:t> powierzchni nieruchomości z powierzchni biologicznie czynnej, zwane dalej „zmniejszeniem naturalnej retencji. </a:t>
            </a:r>
            <a:r>
              <a:rPr lang="pl-PL" sz="1800" b="1" dirty="0">
                <a:effectLst/>
                <a:latin typeface="Times New Roman" panose="02020603050405020304" pitchFamily="18" charset="0"/>
                <a:ea typeface="Calibri" panose="020F0502020204030204" pitchFamily="34" charset="0"/>
              </a:rPr>
              <a:t>Takie czynności będą wymagały pozwolenia wodnoprawnego. </a:t>
            </a:r>
          </a:p>
          <a:p>
            <a:r>
              <a:rPr lang="pl-PL" sz="1800" dirty="0">
                <a:solidFill>
                  <a:srgbClr val="FF0000"/>
                </a:solidFill>
                <a:effectLst/>
                <a:latin typeface="Times New Roman" panose="02020603050405020304" pitchFamily="18" charset="0"/>
                <a:ea typeface="Calibri" panose="020F0502020204030204" pitchFamily="34" charset="0"/>
              </a:rPr>
              <a:t>Art. 409 ust. 7, </a:t>
            </a:r>
            <a:r>
              <a:rPr lang="pl-PL" sz="1800" dirty="0">
                <a:effectLst/>
                <a:latin typeface="Times New Roman" panose="02020603050405020304" pitchFamily="18" charset="0"/>
                <a:ea typeface="Calibri" panose="020F0502020204030204" pitchFamily="34" charset="0"/>
              </a:rPr>
              <a:t>dotyczy zawartości operatu, na podstawie którego wydaje się pozwolenie wodnoprawne na zmniejszenie naturalnej retencji terenowej. </a:t>
            </a:r>
          </a:p>
          <a:p>
            <a:r>
              <a:rPr lang="pl-PL" sz="1800" dirty="0">
                <a:solidFill>
                  <a:srgbClr val="FF0000"/>
                </a:solidFill>
                <a:effectLst/>
                <a:latin typeface="Times New Roman" panose="02020603050405020304" pitchFamily="18" charset="0"/>
                <a:ea typeface="Calibri" panose="020F0502020204030204" pitchFamily="34" charset="0"/>
              </a:rPr>
              <a:t>Art. 269 ust.1 pkt 1, </a:t>
            </a:r>
            <a:r>
              <a:rPr lang="pl-PL" sz="1800" dirty="0">
                <a:effectLst/>
                <a:latin typeface="Times New Roman" panose="02020603050405020304" pitchFamily="18" charset="0"/>
                <a:ea typeface="Calibri" panose="020F0502020204030204" pitchFamily="34" charset="0"/>
              </a:rPr>
              <a:t>wskazuje, że </a:t>
            </a:r>
            <a:r>
              <a:rPr lang="pl-PL" sz="1800" b="1" dirty="0">
                <a:effectLst/>
                <a:latin typeface="Times New Roman" panose="02020603050405020304" pitchFamily="18" charset="0"/>
                <a:ea typeface="Calibri" panose="020F0502020204030204" pitchFamily="34" charset="0"/>
              </a:rPr>
              <a:t>opłatę za usługi wodne uiszcza się za zmniejszenie naturalnej retencji terenowej</a:t>
            </a:r>
            <a:r>
              <a:rPr lang="pl-PL" sz="1800" dirty="0">
                <a:effectLst/>
                <a:latin typeface="Times New Roman" panose="02020603050405020304" pitchFamily="18" charset="0"/>
                <a:ea typeface="Calibri" panose="020F0502020204030204" pitchFamily="34" charset="0"/>
              </a:rPr>
              <a:t>. </a:t>
            </a:r>
            <a:r>
              <a:rPr lang="pl-PL" sz="1800" dirty="0">
                <a:solidFill>
                  <a:srgbClr val="FF0000"/>
                </a:solidFill>
                <a:effectLst/>
                <a:latin typeface="Times New Roman" panose="02020603050405020304" pitchFamily="18" charset="0"/>
                <a:ea typeface="Calibri" panose="020F0502020204030204" pitchFamily="34" charset="0"/>
              </a:rPr>
              <a:t>Zmianie ulega art. 272 ust. 7 i 8, </a:t>
            </a:r>
            <a:r>
              <a:rPr lang="pl-PL" sz="1800" dirty="0">
                <a:effectLst/>
                <a:latin typeface="Times New Roman" panose="02020603050405020304" pitchFamily="18" charset="0"/>
                <a:ea typeface="Calibri" panose="020F0502020204030204" pitchFamily="34" charset="0"/>
              </a:rPr>
              <a:t>odnoszących się do wysokości opłaty za zmniejszenie naturalnej retencji terenowej. </a:t>
            </a:r>
            <a:r>
              <a:rPr lang="pl-PL" sz="1800" b="1" dirty="0">
                <a:effectLst/>
                <a:latin typeface="Times New Roman" panose="02020603050405020304" pitchFamily="18" charset="0"/>
                <a:ea typeface="Calibri" panose="020F0502020204030204" pitchFamily="34" charset="0"/>
              </a:rPr>
              <a:t>Wysokość opłaty zależy od wielkości powierzchni uszczelnionej,</a:t>
            </a:r>
            <a:r>
              <a:rPr lang="pl-PL" sz="1800" dirty="0">
                <a:effectLst/>
                <a:latin typeface="Times New Roman" panose="02020603050405020304" pitchFamily="18" charset="0"/>
                <a:ea typeface="Calibri" panose="020F0502020204030204" pitchFamily="34" charset="0"/>
              </a:rPr>
              <a:t> rozumianej jako powierzchnia zabudowana wyłączona z powierzchni biologicznie czynnej oraz zastosowania kompensacji retencyjnej. </a:t>
            </a:r>
            <a:endParaRPr lang="pl-PL" sz="1800" dirty="0">
              <a:latin typeface="Times New Roman" panose="02020603050405020304" pitchFamily="18" charset="0"/>
              <a:ea typeface="Calibri" panose="020F0502020204030204" pitchFamily="34" charset="0"/>
            </a:endParaRPr>
          </a:p>
          <a:p>
            <a:r>
              <a:rPr lang="pl-PL"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Art. 299 ust. 5, </a:t>
            </a:r>
            <a:r>
              <a:rPr lang="pl-PL"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pl-PL" sz="1800" b="1" dirty="0">
                <a:effectLst/>
                <a:latin typeface="Times New Roman" panose="02020603050405020304" pitchFamily="18" charset="0"/>
                <a:ea typeface="Calibri" panose="020F0502020204030204" pitchFamily="34" charset="0"/>
                <a:cs typeface="Times New Roman" panose="02020603050405020304" pitchFamily="18" charset="0"/>
              </a:rPr>
              <a:t>podnosi się wpływy </a:t>
            </a:r>
            <a:r>
              <a:rPr lang="pl-PL" sz="1800" dirty="0">
                <a:effectLst/>
                <a:latin typeface="Times New Roman" panose="02020603050405020304" pitchFamily="18" charset="0"/>
                <a:ea typeface="Calibri" panose="020F0502020204030204" pitchFamily="34" charset="0"/>
                <a:cs typeface="Times New Roman" panose="02020603050405020304" pitchFamily="18" charset="0"/>
              </a:rPr>
              <a:t>za zmniejszenie naturalnej retencji terenowej </a:t>
            </a:r>
            <a:r>
              <a:rPr lang="pl-PL" sz="1800" b="1" dirty="0">
                <a:effectLst/>
                <a:latin typeface="Times New Roman" panose="02020603050405020304" pitchFamily="18" charset="0"/>
                <a:ea typeface="Calibri" panose="020F0502020204030204" pitchFamily="34" charset="0"/>
                <a:cs typeface="Times New Roman" panose="02020603050405020304" pitchFamily="18" charset="0"/>
              </a:rPr>
              <a:t>na rzecz gmin z 10% do 25%, </a:t>
            </a:r>
            <a:r>
              <a:rPr lang="pl-PL" sz="1800" dirty="0">
                <a:effectLst/>
                <a:latin typeface="Times New Roman" panose="02020603050405020304" pitchFamily="18" charset="0"/>
                <a:ea typeface="Calibri" panose="020F0502020204030204" pitchFamily="34" charset="0"/>
                <a:cs typeface="Times New Roman" panose="02020603050405020304" pitchFamily="18" charset="0"/>
              </a:rPr>
              <a:t>przy czym co najmniej </a:t>
            </a:r>
            <a:r>
              <a:rPr lang="pl-PL" sz="1800" b="1" dirty="0">
                <a:effectLst/>
                <a:latin typeface="Times New Roman" panose="02020603050405020304" pitchFamily="18" charset="0"/>
                <a:ea typeface="Calibri" panose="020F0502020204030204" pitchFamily="34" charset="0"/>
                <a:cs typeface="Times New Roman" panose="02020603050405020304" pitchFamily="18" charset="0"/>
              </a:rPr>
              <a:t>20% tego przychodu gmina przeznaczy na rozwój retencji wód opadowych w zlewni obejmującej obszar gminy. </a:t>
            </a:r>
            <a:r>
              <a:rPr lang="pl-PL" sz="1800" dirty="0">
                <a:effectLst/>
                <a:latin typeface="Times New Roman" panose="02020603050405020304" pitchFamily="18" charset="0"/>
                <a:ea typeface="Calibri" panose="020F0502020204030204" pitchFamily="34" charset="0"/>
                <a:cs typeface="Times New Roman" panose="02020603050405020304" pitchFamily="18" charset="0"/>
              </a:rPr>
              <a:t>Rozwiązanie ma służyć rozwojowi małej retencji i lepszemu zagospodarowaniu zasobów wodnych. </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r>
              <a:rPr lang="pl-PL" sz="1800" dirty="0">
                <a:effectLst/>
                <a:latin typeface="Times New Roman" panose="02020603050405020304" pitchFamily="18" charset="0"/>
                <a:ea typeface="Calibri" panose="020F0502020204030204" pitchFamily="34" charset="0"/>
              </a:rPr>
              <a:t>Wprowadzane są </a:t>
            </a:r>
            <a:r>
              <a:rPr lang="pl-PL" sz="1800" b="1" dirty="0">
                <a:effectLst/>
                <a:latin typeface="Times New Roman" panose="02020603050405020304" pitchFamily="18" charset="0"/>
                <a:ea typeface="Calibri" panose="020F0502020204030204" pitchFamily="34" charset="0"/>
              </a:rPr>
              <a:t>zmiany kompetencyjne </a:t>
            </a:r>
            <a:r>
              <a:rPr lang="pl-PL" sz="1800" dirty="0">
                <a:effectLst/>
                <a:latin typeface="Times New Roman" panose="02020603050405020304" pitchFamily="18" charset="0"/>
                <a:ea typeface="Calibri" panose="020F0502020204030204" pitchFamily="34" charset="0"/>
              </a:rPr>
              <a:t>dotyczące przypisania nadzoru nad utrzymaniem urządzeń melioracji wodnych gminie, która przejmie od starostów nadzór nad spółkami wodnymi, znajdującymi się na terenie gminy. Zaproponowano również wsparcie merytoryczne przez PGW WP, które będzie uzgadniało planowanie prac utrzymaniowych.</a:t>
            </a:r>
          </a:p>
          <a:p>
            <a:r>
              <a:rPr lang="pl-PL" sz="1800" dirty="0">
                <a:solidFill>
                  <a:srgbClr val="FF0000"/>
                </a:solidFill>
                <a:effectLst/>
                <a:latin typeface="Times New Roman" panose="02020603050405020304" pitchFamily="18" charset="0"/>
                <a:ea typeface="Calibri" panose="020F0502020204030204" pitchFamily="34" charset="0"/>
              </a:rPr>
              <a:t>Zmiana art. 205, </a:t>
            </a:r>
            <a:r>
              <a:rPr lang="pl-PL" sz="1800" dirty="0">
                <a:effectLst/>
                <a:latin typeface="Times New Roman" panose="02020603050405020304" pitchFamily="18" charset="0"/>
                <a:ea typeface="Calibri" panose="020F0502020204030204" pitchFamily="34" charset="0"/>
              </a:rPr>
              <a:t>w którym wskazano, że poza spółkami wodnymi, utrzymywanie urządzeń melioracji wodnych </a:t>
            </a:r>
            <a:r>
              <a:rPr lang="pl-PL" sz="1800" b="1" dirty="0">
                <a:effectLst/>
                <a:latin typeface="Times New Roman" panose="02020603050405020304" pitchFamily="18" charset="0"/>
                <a:ea typeface="Calibri" panose="020F0502020204030204" pitchFamily="34" charset="0"/>
              </a:rPr>
              <a:t>należy do ich właścicieli</a:t>
            </a:r>
            <a:r>
              <a:rPr lang="pl-PL" sz="1800" dirty="0">
                <a:effectLst/>
                <a:latin typeface="Times New Roman" panose="02020603050405020304" pitchFamily="18" charset="0"/>
                <a:ea typeface="Calibri" panose="020F0502020204030204" pitchFamily="34" charset="0"/>
              </a:rPr>
              <a:t>. W kosztach utrzymywania uczestniczy ten, kto odnosi z nich korzyści. </a:t>
            </a:r>
            <a:r>
              <a:rPr lang="pl-PL" sz="1800" b="1" dirty="0">
                <a:effectLst/>
                <a:latin typeface="Times New Roman" panose="02020603050405020304" pitchFamily="18" charset="0"/>
                <a:ea typeface="Calibri" panose="020F0502020204030204" pitchFamily="34" charset="0"/>
              </a:rPr>
              <a:t>Obowiązkiem właściciela </a:t>
            </a:r>
            <a:r>
              <a:rPr lang="pl-PL" sz="1800" dirty="0">
                <a:effectLst/>
                <a:latin typeface="Times New Roman" panose="02020603050405020304" pitchFamily="18" charset="0"/>
                <a:ea typeface="Calibri" panose="020F0502020204030204" pitchFamily="34" charset="0"/>
              </a:rPr>
              <a:t>urządzenia melioracji wodnych jest opracowanie, </a:t>
            </a:r>
            <a:r>
              <a:rPr lang="pl-PL" sz="1800" b="1" dirty="0">
                <a:effectLst/>
                <a:latin typeface="Times New Roman" panose="02020603050405020304" pitchFamily="18" charset="0"/>
                <a:ea typeface="Calibri" panose="020F0502020204030204" pitchFamily="34" charset="0"/>
              </a:rPr>
              <a:t>rocznych, dwuletnich lub trzyletnich </a:t>
            </a:r>
            <a:r>
              <a:rPr lang="pl-PL" sz="1800" dirty="0">
                <a:effectLst/>
                <a:latin typeface="Times New Roman" panose="02020603050405020304" pitchFamily="18" charset="0"/>
                <a:ea typeface="Calibri" panose="020F0502020204030204" pitchFamily="34" charset="0"/>
              </a:rPr>
              <a:t>wykazów prac utrzymaniowych, mające na celu zachowanie funkcji tych urządzeń. </a:t>
            </a:r>
          </a:p>
          <a:p>
            <a:r>
              <a:rPr lang="pl-PL" sz="1800" b="1" dirty="0">
                <a:latin typeface="Times New Roman" panose="02020603050405020304" pitchFamily="18" charset="0"/>
                <a:ea typeface="Calibri" panose="020F0502020204030204" pitchFamily="34" charset="0"/>
              </a:rPr>
              <a:t>W</a:t>
            </a:r>
            <a:r>
              <a:rPr lang="pl-PL" sz="1800" b="1" dirty="0">
                <a:effectLst/>
                <a:latin typeface="Times New Roman" panose="02020603050405020304" pitchFamily="18" charset="0"/>
                <a:ea typeface="Calibri" panose="020F0502020204030204" pitchFamily="34" charset="0"/>
              </a:rPr>
              <a:t>ykaz przekazywany jest gminie w celu zatwierdzenia. </a:t>
            </a:r>
            <a:r>
              <a:rPr lang="pl-PL" sz="1800" dirty="0">
                <a:effectLst/>
                <a:latin typeface="Times New Roman" panose="02020603050405020304" pitchFamily="18" charset="0"/>
                <a:ea typeface="Calibri" panose="020F0502020204030204" pitchFamily="34" charset="0"/>
              </a:rPr>
              <a:t>Za brak przedłożonego wykazu jest nakładana kara pieniężna, w wysokości do 2000 zł, która stanowi </a:t>
            </a:r>
            <a:r>
              <a:rPr lang="pl-PL" sz="1800" b="1" dirty="0">
                <a:effectLst/>
                <a:latin typeface="Times New Roman" panose="02020603050405020304" pitchFamily="18" charset="0"/>
                <a:ea typeface="Calibri" panose="020F0502020204030204" pitchFamily="34" charset="0"/>
              </a:rPr>
              <a:t>dochód budżetu gminy</a:t>
            </a:r>
            <a:r>
              <a:rPr lang="pl-PL" sz="1800" dirty="0">
                <a:effectLst/>
                <a:latin typeface="Times New Roman" panose="02020603050405020304" pitchFamily="18" charset="0"/>
                <a:ea typeface="Calibri" panose="020F0502020204030204" pitchFamily="34" charset="0"/>
              </a:rPr>
              <a:t>. Gminy opracowują ich zestawienie i przekazują do Wód Polskich w celu ich uzgodnienia i dostosowania do potrzeb utrzymaniowych, pozwalających zachować funkcję urządzeń melioracji wodnych. </a:t>
            </a:r>
          </a:p>
          <a:p>
            <a:r>
              <a:rPr lang="pl-PL" sz="1800" b="1" dirty="0">
                <a:effectLst/>
                <a:latin typeface="Times New Roman" panose="02020603050405020304" pitchFamily="18" charset="0"/>
                <a:ea typeface="Calibri" panose="020F0502020204030204" pitchFamily="34" charset="0"/>
              </a:rPr>
              <a:t>Po uzgodnieniu z PGW WP wykazy prac są zatwierdzane przez gminę.  </a:t>
            </a:r>
            <a:r>
              <a:rPr lang="pl-PL" sz="1800" dirty="0">
                <a:effectLst/>
                <a:latin typeface="Times New Roman" panose="02020603050405020304" pitchFamily="18" charset="0"/>
                <a:ea typeface="Calibri" panose="020F0502020204030204" pitchFamily="34" charset="0"/>
              </a:rPr>
              <a:t>W przypadku niewykonania prac utrzymaniowych, wójt, burmistrz lub prezydent miasta ustala, w drodze decyzji, szczegółowe zakresy i terminy ich wykonania, a w przypadku jego braku po uzgodnieniu z Wodami Polskimi. </a:t>
            </a:r>
          </a:p>
          <a:p>
            <a:r>
              <a:rPr lang="pl-PL" sz="1800" dirty="0">
                <a:latin typeface="Times New Roman" panose="02020603050405020304" pitchFamily="18" charset="0"/>
                <a:ea typeface="Calibri" panose="020F0502020204030204" pitchFamily="34" charset="0"/>
              </a:rPr>
              <a:t>U</a:t>
            </a:r>
            <a:r>
              <a:rPr lang="pl-PL" sz="1800" dirty="0">
                <a:effectLst/>
                <a:latin typeface="Times New Roman" panose="02020603050405020304" pitchFamily="18" charset="0"/>
                <a:ea typeface="Calibri" panose="020F0502020204030204" pitchFamily="34" charset="0"/>
              </a:rPr>
              <a:t>stawa umożliwienia </a:t>
            </a:r>
            <a:r>
              <a:rPr lang="pl-PL" sz="1800" b="1" dirty="0">
                <a:effectLst/>
                <a:latin typeface="Times New Roman" panose="02020603050405020304" pitchFamily="18" charset="0"/>
                <a:ea typeface="Calibri" panose="020F0502020204030204" pitchFamily="34" charset="0"/>
              </a:rPr>
              <a:t>tworzenia grup rolników</a:t>
            </a:r>
            <a:r>
              <a:rPr lang="pl-PL" sz="1800" dirty="0">
                <a:effectLst/>
                <a:latin typeface="Times New Roman" panose="02020603050405020304" pitchFamily="18" charset="0"/>
                <a:ea typeface="Calibri" panose="020F0502020204030204" pitchFamily="34" charset="0"/>
              </a:rPr>
              <a:t>, które mogłyby przekształcić się </a:t>
            </a:r>
            <a:r>
              <a:rPr lang="pl-PL" sz="1800" b="1" dirty="0">
                <a:effectLst/>
                <a:latin typeface="Times New Roman" panose="02020603050405020304" pitchFamily="18" charset="0"/>
                <a:ea typeface="Calibri" panose="020F0502020204030204" pitchFamily="34" charset="0"/>
              </a:rPr>
              <a:t>w samodzielne spółki wodne</a:t>
            </a:r>
            <a:r>
              <a:rPr lang="pl-PL" sz="1800" dirty="0">
                <a:effectLst/>
                <a:latin typeface="Times New Roman" panose="02020603050405020304" pitchFamily="18" charset="0"/>
                <a:ea typeface="Calibri" panose="020F0502020204030204" pitchFamily="34" charset="0"/>
              </a:rPr>
              <a:t>. Zaproponowano uszczegółowienie </a:t>
            </a:r>
            <a:r>
              <a:rPr lang="pl-PL" sz="1800" dirty="0">
                <a:solidFill>
                  <a:srgbClr val="FF0000"/>
                </a:solidFill>
                <a:effectLst/>
                <a:latin typeface="Times New Roman" panose="02020603050405020304" pitchFamily="18" charset="0"/>
                <a:ea typeface="Calibri" panose="020F0502020204030204" pitchFamily="34" charset="0"/>
              </a:rPr>
              <a:t>art. 454</a:t>
            </a:r>
            <a:r>
              <a:rPr lang="pl-PL" sz="1800" dirty="0">
                <a:effectLst/>
                <a:latin typeface="Times New Roman" panose="02020603050405020304" pitchFamily="18" charset="0"/>
                <a:ea typeface="Calibri" panose="020F0502020204030204" pitchFamily="34" charset="0"/>
              </a:rPr>
              <a:t>, dotyczący określania świadczeń na rzecz spółki wodnej - ponoszonych przez podmioty odnoszące korzyści z urządzeń spółki wodnej.</a:t>
            </a:r>
            <a:endParaRPr lang="pl-PL" dirty="0"/>
          </a:p>
        </p:txBody>
      </p:sp>
    </p:spTree>
    <p:extLst>
      <p:ext uri="{BB962C8B-B14F-4D97-AF65-F5344CB8AC3E}">
        <p14:creationId xmlns:p14="http://schemas.microsoft.com/office/powerpoint/2010/main" val="4291586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81758554-DADA-43CB-B7F3-7D062073C0AB}"/>
              </a:ext>
            </a:extLst>
          </p:cNvPr>
          <p:cNvSpPr>
            <a:spLocks noGrp="1"/>
          </p:cNvSpPr>
          <p:nvPr>
            <p:ph idx="1"/>
          </p:nvPr>
        </p:nvSpPr>
        <p:spPr>
          <a:xfrm>
            <a:off x="250092" y="242276"/>
            <a:ext cx="11668370" cy="6385169"/>
          </a:xfrm>
        </p:spPr>
        <p:txBody>
          <a:bodyPr>
            <a:normAutofit fontScale="92500" lnSpcReduction="10000"/>
          </a:bodyPr>
          <a:lstStyle/>
          <a:p>
            <a:pPr indent="0">
              <a:lnSpc>
                <a:spcPct val="115000"/>
              </a:lnSpc>
              <a:spcBef>
                <a:spcPts val="1200"/>
              </a:spcBef>
              <a:spcAft>
                <a:spcPts val="300"/>
              </a:spcAft>
              <a:buNone/>
            </a:pPr>
            <a:r>
              <a:rPr lang="pl-PL" sz="1600" b="0" i="0" dirty="0">
                <a:solidFill>
                  <a:srgbClr val="FF0000"/>
                </a:solidFill>
                <a:effectLst/>
                <a:ea typeface="Calibri" panose="020F0502020204030204" pitchFamily="34" charset="0"/>
                <a:cs typeface="Arial" panose="020B0604020202020204" pitchFamily="34" charset="0"/>
              </a:rPr>
              <a:t>Art. 395,</a:t>
            </a:r>
            <a:r>
              <a:rPr lang="pl-PL" sz="1600" b="0" i="0" dirty="0">
                <a:effectLst/>
                <a:ea typeface="Calibri" panose="020F0502020204030204" pitchFamily="34" charset="0"/>
                <a:cs typeface="Arial" panose="020B0604020202020204" pitchFamily="34" charset="0"/>
              </a:rPr>
              <a:t> dotyczący procedur zgody wodnoprawnej. Wprowadzone zostanie </a:t>
            </a:r>
            <a:r>
              <a:rPr lang="pl-PL" sz="1600" b="1" i="0" dirty="0">
                <a:effectLst/>
                <a:ea typeface="Calibri" panose="020F0502020204030204" pitchFamily="34" charset="0"/>
                <a:cs typeface="Arial" panose="020B0604020202020204" pitchFamily="34" charset="0"/>
              </a:rPr>
              <a:t>uproszczenie procedur w zakresie wykonywania stawów retencjonujących wodę </a:t>
            </a:r>
            <a:r>
              <a:rPr lang="pl-PL" sz="1600" b="0" i="0" dirty="0">
                <a:effectLst/>
                <a:ea typeface="Calibri" panose="020F0502020204030204" pitchFamily="34" charset="0"/>
                <a:cs typeface="Arial" panose="020B0604020202020204" pitchFamily="34" charset="0"/>
              </a:rPr>
              <a:t>- poprzez powiadomienie, zgłoszenie lub pozwolenie wodnoprawne (w zależności od parametrów tych zbiorników) od organu PGW WP. </a:t>
            </a:r>
            <a:endParaRPr lang="pl-PL" sz="1600" b="1" i="1" dirty="0">
              <a:effectLst/>
              <a:ea typeface="Times New Roman" panose="02020603050405020304" pitchFamily="18" charset="0"/>
              <a:cs typeface="Arial" panose="020B0604020202020204" pitchFamily="34" charset="0"/>
            </a:endParaRPr>
          </a:p>
          <a:p>
            <a:r>
              <a:rPr lang="pl-PL" sz="1600" dirty="0">
                <a:solidFill>
                  <a:srgbClr val="FF0000"/>
                </a:solidFill>
                <a:effectLst/>
                <a:ea typeface="Calibri" panose="020F0502020204030204" pitchFamily="34" charset="0"/>
                <a:cs typeface="Arial" panose="020B0604020202020204" pitchFamily="34" charset="0"/>
              </a:rPr>
              <a:t>Doprecyzowany będzie przepis art. 395, </a:t>
            </a:r>
            <a:r>
              <a:rPr lang="pl-PL" sz="1600" dirty="0">
                <a:effectLst/>
                <a:ea typeface="Calibri" panose="020F0502020204030204" pitchFamily="34" charset="0"/>
                <a:cs typeface="Arial" panose="020B0604020202020204" pitchFamily="34" charset="0"/>
              </a:rPr>
              <a:t>odnoszący się do czynności </a:t>
            </a:r>
            <a:r>
              <a:rPr lang="pl-PL" sz="1600" b="1" dirty="0">
                <a:effectLst/>
                <a:ea typeface="Calibri" panose="020F0502020204030204" pitchFamily="34" charset="0"/>
                <a:cs typeface="Arial" panose="020B0604020202020204" pitchFamily="34" charset="0"/>
              </a:rPr>
              <a:t>niewymagających zgłoszenia lub pozwolenia wodnoprawnego</a:t>
            </a:r>
            <a:r>
              <a:rPr lang="pl-PL" sz="1600" dirty="0">
                <a:effectLst/>
                <a:ea typeface="Calibri" panose="020F0502020204030204" pitchFamily="34" charset="0"/>
                <a:cs typeface="Arial" panose="020B0604020202020204" pitchFamily="34" charset="0"/>
              </a:rPr>
              <a:t>, a których realizacja umożliwia zatrzymywanie wody w rowach, czy też hamowanie jej odpływu z obiektów drenarskich. </a:t>
            </a:r>
            <a:r>
              <a:rPr lang="pl-PL" sz="1600" b="1" dirty="0">
                <a:effectLst/>
                <a:ea typeface="Calibri" panose="020F0502020204030204" pitchFamily="34" charset="0"/>
                <a:cs typeface="Arial" panose="020B0604020202020204" pitchFamily="34" charset="0"/>
              </a:rPr>
              <a:t>Umożliwiono przebudowę rowu niezbędną do zatrzymywania wody - bez konieczności dokonania zgłoszenia lub uzyskania pozwolenia wodnoprawnego. </a:t>
            </a:r>
            <a:r>
              <a:rPr lang="pl-PL" sz="1600" dirty="0">
                <a:effectLst/>
                <a:ea typeface="Calibri" panose="020F0502020204030204" pitchFamily="34" charset="0"/>
                <a:cs typeface="Arial" panose="020B0604020202020204" pitchFamily="34" charset="0"/>
              </a:rPr>
              <a:t>Dodano warunek, zgodnie z którym, gdy podejmowane działania mają oddziaływanie na sąsiednie działki – wtedy wymagana jest uprzednia, pisemna zgoda właścicieli tych działek.</a:t>
            </a:r>
          </a:p>
          <a:p>
            <a:r>
              <a:rPr lang="pl-PL" sz="1600" b="0" i="0" dirty="0">
                <a:effectLst/>
                <a:ea typeface="Calibri" panose="020F0502020204030204" pitchFamily="34" charset="0"/>
                <a:cs typeface="Arial" panose="020B0604020202020204" pitchFamily="34" charset="0"/>
              </a:rPr>
              <a:t>Wprowadza się również zmiany ustawy </a:t>
            </a:r>
            <a:r>
              <a:rPr lang="pl-PL" sz="1600" b="1" i="0" dirty="0">
                <a:effectLst/>
                <a:ea typeface="Calibri" panose="020F0502020204030204" pitchFamily="34" charset="0"/>
                <a:cs typeface="Arial" panose="020B0604020202020204" pitchFamily="34" charset="0"/>
              </a:rPr>
              <a:t>„Prawo geologiczne i górnicze”, </a:t>
            </a:r>
            <a:r>
              <a:rPr lang="pl-PL" sz="1600" b="0" i="0" dirty="0">
                <a:effectLst/>
                <a:ea typeface="Calibri" panose="020F0502020204030204" pitchFamily="34" charset="0"/>
                <a:cs typeface="Arial" panose="020B0604020202020204" pitchFamily="34" charset="0"/>
              </a:rPr>
              <a:t>mające zapewnić ułatwienia dotyczące  </a:t>
            </a:r>
            <a:r>
              <a:rPr lang="pl-PL" sz="1600" b="1" i="0" dirty="0">
                <a:effectLst/>
                <a:ea typeface="Calibri" panose="020F0502020204030204" pitchFamily="34" charset="0"/>
                <a:cs typeface="Arial" panose="020B0604020202020204" pitchFamily="34" charset="0"/>
              </a:rPr>
              <a:t>wykonywanie wkopów oraz otworów o głębokości do 30 m - do nawadniania gruntów lub upraw. </a:t>
            </a:r>
          </a:p>
          <a:p>
            <a:r>
              <a:rPr lang="pl-PL" sz="1600" b="0" i="0" dirty="0">
                <a:effectLst/>
                <a:ea typeface="Calibri" panose="020F0502020204030204" pitchFamily="34" charset="0"/>
                <a:cs typeface="Arial" panose="020B0604020202020204" pitchFamily="34" charset="0"/>
              </a:rPr>
              <a:t>Wprowadzono rozwiązanie, polegające na </a:t>
            </a:r>
            <a:r>
              <a:rPr lang="pl-PL" sz="1600" b="1" i="0" dirty="0">
                <a:effectLst/>
                <a:ea typeface="Calibri" panose="020F0502020204030204" pitchFamily="34" charset="0"/>
                <a:cs typeface="Arial" panose="020B0604020202020204" pitchFamily="34" charset="0"/>
              </a:rPr>
              <a:t>rezygnacji z wymogu uzyskania pozwolenia na budowę dla  zbiorników bezodpływowych na wody opadowe lub wody roztopowe o pojemności do 10 m</a:t>
            </a:r>
            <a:r>
              <a:rPr lang="pl-PL" sz="1600" b="1" i="0" baseline="30000" dirty="0">
                <a:effectLst/>
                <a:ea typeface="Calibri" panose="020F0502020204030204" pitchFamily="34" charset="0"/>
                <a:cs typeface="Arial" panose="020B0604020202020204" pitchFamily="34" charset="0"/>
              </a:rPr>
              <a:t>3</a:t>
            </a:r>
            <a:r>
              <a:rPr lang="pl-PL" sz="1600" b="1" i="0" dirty="0">
                <a:effectLst/>
                <a:ea typeface="Calibri" panose="020F0502020204030204" pitchFamily="34" charset="0"/>
                <a:cs typeface="Arial" panose="020B0604020202020204" pitchFamily="34" charset="0"/>
              </a:rPr>
              <a:t>. </a:t>
            </a:r>
            <a:r>
              <a:rPr lang="pl-PL" sz="1600" b="0" i="0" dirty="0">
                <a:effectLst/>
                <a:ea typeface="Calibri" panose="020F0502020204030204" pitchFamily="34" charset="0"/>
                <a:cs typeface="Arial" panose="020B0604020202020204" pitchFamily="34" charset="0"/>
              </a:rPr>
              <a:t>Intencją tego rozwiązania jest zrównanie wymogów dotyczących zbiorników na wodę opadową i zbiorników na nieczystości ciekłe</a:t>
            </a:r>
            <a:r>
              <a:rPr lang="pl-PL" sz="1600" b="0" i="0" dirty="0">
                <a:effectLst/>
                <a:ea typeface="Times New Roman" panose="02020603050405020304" pitchFamily="18" charset="0"/>
                <a:cs typeface="Arial" panose="020B0604020202020204" pitchFamily="34" charset="0"/>
              </a:rPr>
              <a:t>.</a:t>
            </a:r>
            <a:endParaRPr lang="pl-PL" sz="1600" b="1" i="1" dirty="0">
              <a:effectLst/>
              <a:ea typeface="Times New Roman" panose="02020603050405020304" pitchFamily="18" charset="0"/>
              <a:cs typeface="Arial" panose="020B0604020202020204" pitchFamily="34" charset="0"/>
            </a:endParaRPr>
          </a:p>
          <a:p>
            <a:r>
              <a:rPr lang="pl-PL" sz="1600" dirty="0">
                <a:effectLst/>
                <a:ea typeface="Calibri" panose="020F0502020204030204" pitchFamily="34" charset="0"/>
                <a:cs typeface="Arial" panose="020B0604020202020204" pitchFamily="34" charset="0"/>
              </a:rPr>
              <a:t>Zaproponowano zmianę ustawy „</a:t>
            </a:r>
            <a:r>
              <a:rPr lang="pl-PL" sz="1600" b="1" dirty="0">
                <a:effectLst/>
                <a:ea typeface="Calibri" panose="020F0502020204030204" pitchFamily="34" charset="0"/>
                <a:cs typeface="Arial" panose="020B0604020202020204" pitchFamily="34" charset="0"/>
              </a:rPr>
              <a:t>o gospodarowaniu nieruchomościami rolnymi Skarbu Państwa</a:t>
            </a:r>
            <a:r>
              <a:rPr lang="pl-PL" sz="1600" dirty="0">
                <a:effectLst/>
                <a:ea typeface="Calibri" panose="020F0502020204030204" pitchFamily="34" charset="0"/>
                <a:cs typeface="Arial" panose="020B0604020202020204" pitchFamily="34" charset="0"/>
              </a:rPr>
              <a:t>” w celu wsparcia rolników w przypadku </a:t>
            </a:r>
            <a:r>
              <a:rPr lang="pl-PL" sz="1600" b="1" dirty="0">
                <a:effectLst/>
                <a:ea typeface="Calibri" panose="020F0502020204030204" pitchFamily="34" charset="0"/>
                <a:cs typeface="Arial" panose="020B0604020202020204" pitchFamily="34" charset="0"/>
              </a:rPr>
              <a:t>pogorszenia się możliwości produkcyjnych gospodarstw rolnych, w czasie suszy</a:t>
            </a:r>
            <a:r>
              <a:rPr lang="pl-PL" sz="1600" dirty="0">
                <a:effectLst/>
                <a:ea typeface="Calibri" panose="020F0502020204030204" pitchFamily="34" charset="0"/>
                <a:cs typeface="Arial" panose="020B0604020202020204" pitchFamily="34" charset="0"/>
              </a:rPr>
              <a:t>. Wprowadza mechanizm, który pozwoli Krajowemu Ośrodkowi Wsparcia Rolnictwa (KOWR) - na wniosek prowadzącego gospodarstwo rolne - który jest jego dłużnikiem, czy to w wyniku rozłożenia ceny nabycia nieruchomości na raty, czy też w związku z trudnościami z zapłatą czynszu dzierżawnego, nabyć na własność Skarbu Państwa - nieruchomość rolną wchodzącą w skład tego gospodarstwa. </a:t>
            </a:r>
          </a:p>
          <a:p>
            <a:pPr marL="0" lvl="0" indent="0">
              <a:lnSpc>
                <a:spcPct val="115000"/>
              </a:lnSpc>
              <a:buNone/>
            </a:pPr>
            <a:r>
              <a:rPr lang="pl-PL" sz="1600" dirty="0">
                <a:effectLst/>
                <a:ea typeface="Calibri" panose="020F0502020204030204" pitchFamily="34" charset="0"/>
                <a:cs typeface="Arial" panose="020B0604020202020204" pitchFamily="34" charset="0"/>
              </a:rPr>
              <a:t>Wprowadzenie rozwiązań wpływających na poprawę stosunków wodnych </a:t>
            </a:r>
            <a:r>
              <a:rPr lang="pl-PL" sz="1600" b="1" dirty="0">
                <a:solidFill>
                  <a:srgbClr val="0070C0"/>
                </a:solidFill>
                <a:effectLst/>
                <a:ea typeface="Calibri" panose="020F0502020204030204" pitchFamily="34" charset="0"/>
                <a:cs typeface="Arial" panose="020B0604020202020204" pitchFamily="34" charset="0"/>
              </a:rPr>
              <a:t>w obszarach leśnych </a:t>
            </a:r>
            <a:r>
              <a:rPr lang="pl-PL" sz="1600" dirty="0">
                <a:effectLst/>
                <a:ea typeface="Calibri" panose="020F0502020204030204" pitchFamily="34" charset="0"/>
                <a:cs typeface="Arial" panose="020B0604020202020204" pitchFamily="34" charset="0"/>
              </a:rPr>
              <a:t>(ustawa Prawo budowlane, ustawa o</a:t>
            </a:r>
            <a:r>
              <a:rPr lang="pl-PL" sz="1600" i="1" dirty="0">
                <a:effectLst/>
                <a:ea typeface="Calibri" panose="020F0502020204030204" pitchFamily="34" charset="0"/>
                <a:cs typeface="Arial" panose="020B0604020202020204" pitchFamily="34" charset="0"/>
              </a:rPr>
              <a:t> </a:t>
            </a:r>
            <a:r>
              <a:rPr lang="pl-PL" sz="1600" dirty="0">
                <a:effectLst/>
                <a:ea typeface="Calibri" panose="020F0502020204030204" pitchFamily="34" charset="0"/>
                <a:cs typeface="Arial" panose="020B0604020202020204" pitchFamily="34" charset="0"/>
              </a:rPr>
              <a:t>gospodarowaniu nieruchomościami rolnymi Skarbu Państwa) </a:t>
            </a:r>
          </a:p>
          <a:p>
            <a:pPr marL="457200" algn="just">
              <a:lnSpc>
                <a:spcPct val="115000"/>
              </a:lnSpc>
              <a:spcBef>
                <a:spcPts val="1200"/>
              </a:spcBef>
              <a:spcAft>
                <a:spcPts val="300"/>
              </a:spcAft>
            </a:pPr>
            <a:r>
              <a:rPr lang="pl-PL" sz="1600" b="0" i="0" dirty="0">
                <a:effectLst/>
                <a:ea typeface="Calibri" panose="020F0502020204030204" pitchFamily="34" charset="0"/>
                <a:cs typeface="Arial" panose="020B0604020202020204" pitchFamily="34" charset="0"/>
              </a:rPr>
              <a:t>Celem ustawodawcy jest potrzeba </a:t>
            </a:r>
            <a:r>
              <a:rPr lang="pl-PL" sz="1600" b="1" i="0" dirty="0">
                <a:effectLst/>
                <a:ea typeface="Calibri" panose="020F0502020204030204" pitchFamily="34" charset="0"/>
                <a:cs typeface="Arial" panose="020B0604020202020204" pitchFamily="34" charset="0"/>
              </a:rPr>
              <a:t>upowszechnienia budowy urządzeń wodnych na terenach leśnych</a:t>
            </a:r>
            <a:r>
              <a:rPr lang="pl-PL" sz="1600" b="0" i="0" dirty="0">
                <a:effectLst/>
                <a:ea typeface="Calibri" panose="020F0502020204030204" pitchFamily="34" charset="0"/>
                <a:cs typeface="Arial" panose="020B0604020202020204" pitchFamily="34" charset="0"/>
              </a:rPr>
              <a:t>, których budowa wpisywać się będzie w ogół inwestycji z zakresu przeciwdziałania skutkom suszy. Istnieje konieczność dokonania zmian w </a:t>
            </a:r>
            <a:r>
              <a:rPr lang="pl-PL" sz="1600" b="1" i="0" dirty="0">
                <a:effectLst/>
                <a:ea typeface="Calibri" panose="020F0502020204030204" pitchFamily="34" charset="0"/>
                <a:cs typeface="Arial" panose="020B0604020202020204" pitchFamily="34" charset="0"/>
              </a:rPr>
              <a:t>Prawie budowlanym </a:t>
            </a:r>
            <a:r>
              <a:rPr lang="pl-PL" sz="1600" b="0" i="0" dirty="0">
                <a:effectLst/>
                <a:ea typeface="Calibri" panose="020F0502020204030204" pitchFamily="34" charset="0"/>
                <a:cs typeface="Arial" panose="020B0604020202020204" pitchFamily="34" charset="0"/>
              </a:rPr>
              <a:t>poprzez wprowadzenie rozwiązań umożliwiających szybsze oraz prostsze </a:t>
            </a:r>
            <a:r>
              <a:rPr lang="pl-PL" sz="1600" b="1" i="0" dirty="0">
                <a:effectLst/>
                <a:ea typeface="Calibri" panose="020F0502020204030204" pitchFamily="34" charset="0"/>
                <a:cs typeface="Arial" panose="020B0604020202020204" pitchFamily="34" charset="0"/>
              </a:rPr>
              <a:t>uzyskiwanie poszczególnych decyzji administracyjnych</a:t>
            </a:r>
            <a:r>
              <a:rPr lang="pl-PL" sz="1600" b="0" i="0" dirty="0">
                <a:effectLst/>
                <a:ea typeface="Calibri" panose="020F0502020204030204" pitchFamily="34" charset="0"/>
                <a:cs typeface="Arial" panose="020B0604020202020204" pitchFamily="34" charset="0"/>
              </a:rPr>
              <a:t>, związanych z realizacją przedsięwzięć budowy urządzeń wodnych o niewielkich rozmiarach w obszarach leśnych (rowy będące obiektami budowlanymi i obiekty budowlane na rowach służące gospodarce wodnej, niebędące urządzeniami melioracji wodnych). Proponowane zmiany będą mieć wpływ na uzyskiwanie decyzji organów budowlanych - na realizację rowów i obiektów ulokowanych na tych rowach.</a:t>
            </a:r>
            <a:r>
              <a:rPr lang="pl-PL" sz="1600" b="1" i="1" dirty="0">
                <a:solidFill>
                  <a:srgbClr val="1F497D"/>
                </a:solidFill>
                <a:effectLst/>
                <a:ea typeface="Times New Roman" panose="02020603050405020304" pitchFamily="18" charset="0"/>
                <a:cs typeface="Arial" panose="020B0604020202020204" pitchFamily="34" charset="0"/>
              </a:rPr>
              <a:t> </a:t>
            </a:r>
            <a:endParaRPr lang="pl-PL" sz="1600" b="1" i="1" dirty="0">
              <a:effectLst/>
              <a:ea typeface="Times New Roman" panose="02020603050405020304" pitchFamily="18" charset="0"/>
              <a:cs typeface="Arial" panose="020B0604020202020204" pitchFamily="34" charset="0"/>
            </a:endParaRPr>
          </a:p>
          <a:p>
            <a:endParaRPr lang="pl-PL" dirty="0"/>
          </a:p>
        </p:txBody>
      </p:sp>
    </p:spTree>
    <p:extLst>
      <p:ext uri="{BB962C8B-B14F-4D97-AF65-F5344CB8AC3E}">
        <p14:creationId xmlns:p14="http://schemas.microsoft.com/office/powerpoint/2010/main" val="1805883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D0C7C8CA-D087-4ED4-8414-AE76ADB74EE6}"/>
              </a:ext>
            </a:extLst>
          </p:cNvPr>
          <p:cNvSpPr>
            <a:spLocks noGrp="1"/>
          </p:cNvSpPr>
          <p:nvPr>
            <p:ph idx="1"/>
          </p:nvPr>
        </p:nvSpPr>
        <p:spPr>
          <a:xfrm>
            <a:off x="609600" y="359508"/>
            <a:ext cx="11043138" cy="6181969"/>
          </a:xfrm>
        </p:spPr>
        <p:txBody>
          <a:bodyPr>
            <a:normAutofit fontScale="55000" lnSpcReduction="20000"/>
          </a:bodyPr>
          <a:lstStyle/>
          <a:p>
            <a:pPr marL="0" indent="0">
              <a:buNone/>
            </a:pPr>
            <a:r>
              <a:rPr lang="pl-PL" sz="3800" b="1" dirty="0">
                <a:solidFill>
                  <a:srgbClr val="0070C0"/>
                </a:solidFill>
              </a:rPr>
              <a:t>III. Korzystanie z zasobów wodnych oraz zmian naturalnej i sztucznej retencji;</a:t>
            </a:r>
          </a:p>
          <a:p>
            <a:pPr marL="0" indent="0">
              <a:buNone/>
            </a:pPr>
            <a:r>
              <a:rPr lang="pl-PL" dirty="0"/>
              <a:t>Zwiększenie zdolności zatrzymania i gromadzenia wody zmniejsza skutki suszy. </a:t>
            </a:r>
          </a:p>
          <a:p>
            <a:pPr marL="0" indent="0">
              <a:buNone/>
            </a:pPr>
            <a:r>
              <a:rPr lang="pl-PL" dirty="0"/>
              <a:t>W PPSS retencję określono jako zdolność obszaru do magazynowania wody w: </a:t>
            </a:r>
            <a:r>
              <a:rPr lang="pl-PL" b="1" dirty="0"/>
              <a:t>krajobrazie, glebie i warstwach wodonośnych. </a:t>
            </a:r>
          </a:p>
          <a:p>
            <a:pPr marL="0" indent="0">
              <a:buNone/>
            </a:pPr>
            <a:endParaRPr lang="pl-PL" dirty="0"/>
          </a:p>
          <a:p>
            <a:pPr marL="0" indent="0">
              <a:buNone/>
            </a:pPr>
            <a:r>
              <a:rPr lang="pl-PL" dirty="0"/>
              <a:t>Wyróżnia się </a:t>
            </a:r>
            <a:r>
              <a:rPr lang="pl-PL" b="1" dirty="0">
                <a:solidFill>
                  <a:srgbClr val="00B050"/>
                </a:solidFill>
              </a:rPr>
              <a:t>retencję naturalną i sztuczną</a:t>
            </a:r>
            <a:r>
              <a:rPr lang="pl-PL" dirty="0">
                <a:solidFill>
                  <a:srgbClr val="00B050"/>
                </a:solidFill>
              </a:rPr>
              <a:t>.</a:t>
            </a:r>
          </a:p>
          <a:p>
            <a:pPr marL="0" indent="0">
              <a:buNone/>
            </a:pPr>
            <a:r>
              <a:rPr lang="pl-PL" b="1" dirty="0">
                <a:solidFill>
                  <a:srgbClr val="00B050"/>
                </a:solidFill>
              </a:rPr>
              <a:t>Retencja naturalna </a:t>
            </a:r>
            <a:r>
              <a:rPr lang="pl-PL" dirty="0"/>
              <a:t>jest zdolnością środowiska do magazynowania wody w roślinach, glebie, rzekach, jeziorach oraz w warstwach śniegu i lodu.</a:t>
            </a:r>
          </a:p>
          <a:p>
            <a:pPr marL="0" indent="0">
              <a:buNone/>
            </a:pPr>
            <a:r>
              <a:rPr lang="pl-PL" b="1" dirty="0">
                <a:solidFill>
                  <a:srgbClr val="00B050"/>
                </a:solidFill>
              </a:rPr>
              <a:t>Retencja sztuczna </a:t>
            </a:r>
            <a:r>
              <a:rPr lang="pl-PL" dirty="0"/>
              <a:t>polega na gromadzeniu wody w specjalnie wybudowanych zbiornikach wodnych, </a:t>
            </a:r>
            <a:r>
              <a:rPr lang="pl-PL" dirty="0" err="1"/>
              <a:t>podpiętrzanie</a:t>
            </a:r>
            <a:r>
              <a:rPr lang="pl-PL" dirty="0"/>
              <a:t> jezior, piętrzenia na rzekach, kanałach i rowach. </a:t>
            </a:r>
          </a:p>
          <a:p>
            <a:r>
              <a:rPr lang="pl-PL" dirty="0"/>
              <a:t>Zatrzymywanie wody następuje w okresie występowania jej nadmiaru. Zgromadzona nadwyżka służy zasilaniu wód powierzchniowych lub jako źródło pobieranej wody w czasie suszy, ogranicza skutki suszy hydrologicznej i rolniczej. </a:t>
            </a:r>
          </a:p>
          <a:p>
            <a:r>
              <a:rPr lang="pl-PL" dirty="0"/>
              <a:t>  PPSS wskazuje retencję jako jedno z najważniejszych narzędzi do zapobiegania skutkom suszy.</a:t>
            </a:r>
          </a:p>
          <a:p>
            <a:pPr marL="0" indent="0">
              <a:buNone/>
            </a:pPr>
            <a:endParaRPr lang="pl-PL" sz="2800" b="1" i="0" u="none" strike="noStrike" baseline="0" dirty="0">
              <a:solidFill>
                <a:srgbClr val="FF0000"/>
              </a:solidFill>
              <a:latin typeface="+mn-lt"/>
            </a:endParaRPr>
          </a:p>
          <a:p>
            <a:pPr marL="0" indent="0">
              <a:buNone/>
            </a:pPr>
            <a:r>
              <a:rPr lang="pl-PL" sz="2800" b="1" dirty="0">
                <a:solidFill>
                  <a:srgbClr val="FF0000"/>
                </a:solidFill>
                <a:latin typeface="+mn-lt"/>
              </a:rPr>
              <a:t>C</a:t>
            </a:r>
            <a:r>
              <a:rPr lang="en-US" sz="2800" b="1" dirty="0" err="1">
                <a:solidFill>
                  <a:srgbClr val="FF0000"/>
                </a:solidFill>
                <a:latin typeface="+mn-lt"/>
              </a:rPr>
              <a:t>ele</a:t>
            </a:r>
            <a:r>
              <a:rPr lang="en-US" sz="2800" b="1" dirty="0">
                <a:solidFill>
                  <a:srgbClr val="FF0000"/>
                </a:solidFill>
                <a:latin typeface="+mn-lt"/>
              </a:rPr>
              <a:t> </a:t>
            </a:r>
            <a:r>
              <a:rPr lang="en-US" sz="2800" b="1" dirty="0" err="1">
                <a:solidFill>
                  <a:srgbClr val="FF0000"/>
                </a:solidFill>
                <a:latin typeface="+mn-lt"/>
              </a:rPr>
              <a:t>pobor</a:t>
            </a:r>
            <a:r>
              <a:rPr lang="pl-PL" sz="2800" b="1" dirty="0">
                <a:solidFill>
                  <a:srgbClr val="FF0000"/>
                </a:solidFill>
                <a:latin typeface="+mn-lt"/>
              </a:rPr>
              <a:t>u</a:t>
            </a:r>
            <a:r>
              <a:rPr lang="en-US" sz="2800" b="1" dirty="0">
                <a:solidFill>
                  <a:srgbClr val="FF0000"/>
                </a:solidFill>
                <a:latin typeface="+mn-lt"/>
              </a:rPr>
              <a:t> w</a:t>
            </a:r>
            <a:r>
              <a:rPr lang="pl-PL" sz="2800" b="1" dirty="0">
                <a:solidFill>
                  <a:srgbClr val="FF0000"/>
                </a:solidFill>
                <a:latin typeface="+mn-lt"/>
              </a:rPr>
              <a:t>ody:</a:t>
            </a:r>
            <a:endParaRPr lang="pl-PL" dirty="0"/>
          </a:p>
          <a:p>
            <a:pPr marL="0" indent="0">
              <a:buNone/>
            </a:pPr>
            <a:r>
              <a:rPr lang="pl-PL" b="1" dirty="0"/>
              <a:t>Przemysł i energetyka: </a:t>
            </a:r>
            <a:r>
              <a:rPr lang="pl-PL" dirty="0"/>
              <a:t>produkcja, procesy chłodzące, procesy płuczące, energetyka konwencjonalna, hydroenergetyka, ciepłownictwo, górnictwo; </a:t>
            </a:r>
          </a:p>
          <a:p>
            <a:pPr marL="0" indent="0">
              <a:buNone/>
            </a:pPr>
            <a:r>
              <a:rPr lang="pl-PL" b="1" dirty="0"/>
              <a:t>Gospodarka komunalna: </a:t>
            </a:r>
            <a:r>
              <a:rPr lang="pl-PL" dirty="0"/>
              <a:t>zaopatrzenie ludności w wodę do spożycia, bytowe, nawodnienie zieleni publicznej, utrzymanie terenów zurbanizowanych, cele usługowe, bezpieczeństwo pożarowe; </a:t>
            </a:r>
          </a:p>
          <a:p>
            <a:pPr marL="0" indent="0">
              <a:buNone/>
            </a:pPr>
            <a:r>
              <a:rPr lang="pl-PL" b="1" dirty="0"/>
              <a:t>Leśnictwo i środowisko naturalne: </a:t>
            </a:r>
            <a:r>
              <a:rPr lang="pl-PL" dirty="0"/>
              <a:t>produkcja leśna, retencja, ochrona zasobów przyrodniczych, bezpieczeństwo pożarowe; </a:t>
            </a:r>
          </a:p>
          <a:p>
            <a:pPr marL="0" indent="0">
              <a:buNone/>
            </a:pPr>
            <a:r>
              <a:rPr lang="pl-PL" b="1" dirty="0"/>
              <a:t>Rolnictwo i rybołówstwo: </a:t>
            </a:r>
            <a:r>
              <a:rPr lang="pl-PL" dirty="0"/>
              <a:t>chów i hodowla zwierząt, uprawa roślin, produkcja rolna i przetwórstwo rolne, gospodarka stawowa; </a:t>
            </a:r>
          </a:p>
          <a:p>
            <a:pPr marL="0" indent="0">
              <a:buNone/>
            </a:pPr>
            <a:r>
              <a:rPr lang="pl-PL" b="1" dirty="0"/>
              <a:t>Transport: </a:t>
            </a:r>
            <a:r>
              <a:rPr lang="pl-PL" dirty="0"/>
              <a:t>żegluga śródlądowa;</a:t>
            </a:r>
          </a:p>
        </p:txBody>
      </p:sp>
    </p:spTree>
    <p:extLst>
      <p:ext uri="{BB962C8B-B14F-4D97-AF65-F5344CB8AC3E}">
        <p14:creationId xmlns:p14="http://schemas.microsoft.com/office/powerpoint/2010/main" val="1416480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F0BC730-305F-457E-8FA1-23275F59A2A9}"/>
              </a:ext>
            </a:extLst>
          </p:cNvPr>
          <p:cNvSpPr>
            <a:spLocks noGrp="1"/>
          </p:cNvSpPr>
          <p:nvPr>
            <p:ph type="title"/>
          </p:nvPr>
        </p:nvSpPr>
        <p:spPr>
          <a:xfrm>
            <a:off x="838200" y="119642"/>
            <a:ext cx="10515600" cy="435836"/>
          </a:xfrm>
        </p:spPr>
        <p:txBody>
          <a:bodyPr>
            <a:noAutofit/>
          </a:bodyPr>
          <a:lstStyle/>
          <a:p>
            <a:pPr algn="ctr"/>
            <a:r>
              <a:rPr lang="pl-PL" sz="2400" b="1" dirty="0">
                <a:solidFill>
                  <a:srgbClr val="0070C0"/>
                </a:solidFill>
                <a:latin typeface="+mn-lt"/>
              </a:rPr>
              <a:t>IV - </a:t>
            </a:r>
            <a:r>
              <a:rPr lang="pl-PL" sz="2000" b="1" i="0" u="none" strike="noStrike" baseline="0" dirty="0">
                <a:solidFill>
                  <a:srgbClr val="0070C0"/>
                </a:solidFill>
                <a:latin typeface="+mn-lt"/>
              </a:rPr>
              <a:t>Katalog działań </a:t>
            </a:r>
            <a:r>
              <a:rPr lang="pl-PL" sz="2000" b="1" dirty="0">
                <a:solidFill>
                  <a:srgbClr val="0070C0"/>
                </a:solidFill>
                <a:latin typeface="+mn-lt"/>
              </a:rPr>
              <a:t>służących przeciwdziałaniu skutkom suszy. </a:t>
            </a:r>
          </a:p>
        </p:txBody>
      </p:sp>
      <p:sp>
        <p:nvSpPr>
          <p:cNvPr id="3" name="Symbol zastępczy zawartości 2">
            <a:extLst>
              <a:ext uri="{FF2B5EF4-FFF2-40B4-BE49-F238E27FC236}">
                <a16:creationId xmlns:a16="http://schemas.microsoft.com/office/drawing/2014/main" id="{C676F661-BE7D-4FEE-AD7E-17C1567F9965}"/>
              </a:ext>
            </a:extLst>
          </p:cNvPr>
          <p:cNvSpPr>
            <a:spLocks noGrp="1"/>
          </p:cNvSpPr>
          <p:nvPr>
            <p:ph idx="1"/>
          </p:nvPr>
        </p:nvSpPr>
        <p:spPr>
          <a:xfrm>
            <a:off x="341832" y="555477"/>
            <a:ext cx="11011968" cy="6182881"/>
          </a:xfrm>
        </p:spPr>
        <p:txBody>
          <a:bodyPr>
            <a:normAutofit fontScale="62500" lnSpcReduction="20000"/>
          </a:bodyPr>
          <a:lstStyle/>
          <a:p>
            <a:pPr marL="0" indent="0">
              <a:buNone/>
            </a:pPr>
            <a:r>
              <a:rPr lang="pl-PL" sz="1800" b="1" i="0" u="none" strike="noStrike" baseline="0" dirty="0">
                <a:solidFill>
                  <a:srgbClr val="FF0000"/>
                </a:solidFill>
                <a:latin typeface="Calibri" panose="020F0502020204030204" pitchFamily="34" charset="0"/>
              </a:rPr>
              <a:t>1. </a:t>
            </a:r>
            <a:r>
              <a:rPr lang="pl-PL" sz="2200" b="1" i="0" u="none" strike="noStrike" baseline="0" dirty="0">
                <a:solidFill>
                  <a:srgbClr val="FF0000"/>
                </a:solidFill>
                <a:latin typeface="Calibri" panose="020F0502020204030204" pitchFamily="34" charset="0"/>
              </a:rPr>
              <a:t>Działania edukacyjne i formalno-prawne</a:t>
            </a:r>
          </a:p>
          <a:p>
            <a:pPr marL="0" indent="0">
              <a:buNone/>
            </a:pPr>
            <a:r>
              <a:rPr lang="pl-PL" sz="2200" b="1" i="0" u="none" strike="noStrike" baseline="0" dirty="0">
                <a:solidFill>
                  <a:srgbClr val="FF0000"/>
                </a:solidFill>
                <a:latin typeface="Calibri" panose="020F0502020204030204" pitchFamily="34" charset="0"/>
              </a:rPr>
              <a:t>2. Zarządzanie, restrykcje i monitoring</a:t>
            </a:r>
          </a:p>
          <a:p>
            <a:pPr marL="0" indent="0">
              <a:buNone/>
            </a:pPr>
            <a:r>
              <a:rPr lang="pl-PL" sz="2200" b="1" i="0" u="none" strike="noStrike" baseline="0" dirty="0">
                <a:solidFill>
                  <a:srgbClr val="FF0000"/>
                </a:solidFill>
                <a:latin typeface="Calibri" panose="020F0502020204030204" pitchFamily="34" charset="0"/>
              </a:rPr>
              <a:t>3. Wytyczne i dobre praktyki</a:t>
            </a:r>
            <a:endParaRPr lang="pl-PL" sz="2200" b="1" dirty="0">
              <a:solidFill>
                <a:srgbClr val="FF0000"/>
              </a:solidFill>
              <a:latin typeface="Calibri" panose="020F0502020204030204" pitchFamily="34" charset="0"/>
            </a:endParaRPr>
          </a:p>
          <a:p>
            <a:pPr marL="0" indent="0">
              <a:buNone/>
            </a:pPr>
            <a:r>
              <a:rPr lang="pl-PL" sz="2200" b="1" i="0" u="none" strike="noStrike" baseline="0" dirty="0">
                <a:solidFill>
                  <a:srgbClr val="FF0000"/>
                </a:solidFill>
                <a:latin typeface="Calibri" panose="020F0502020204030204" pitchFamily="34" charset="0"/>
              </a:rPr>
              <a:t>4. Kształtowanie zasobów wodnych</a:t>
            </a:r>
          </a:p>
          <a:p>
            <a:pPr marL="0" indent="0" algn="ctr">
              <a:buNone/>
            </a:pPr>
            <a:r>
              <a:rPr lang="pl-PL" sz="1800" b="1" i="0" u="none" strike="noStrike" baseline="0" dirty="0">
                <a:solidFill>
                  <a:srgbClr val="FF0000"/>
                </a:solidFill>
                <a:latin typeface="Calibri" panose="020F0502020204030204" pitchFamily="34" charset="0"/>
              </a:rPr>
              <a:t>Ad. 1. Działania edukacyjne i formalno-prawne</a:t>
            </a:r>
            <a:endParaRPr lang="pl-PL" sz="1800" b="1" dirty="0">
              <a:solidFill>
                <a:srgbClr val="FF0000"/>
              </a:solidFill>
              <a:latin typeface="Calibri" panose="020F0502020204030204" pitchFamily="34" charset="0"/>
            </a:endParaRPr>
          </a:p>
          <a:p>
            <a:r>
              <a:rPr lang="pl-PL" sz="1800" b="0" i="0" u="none" strike="noStrike" baseline="0" dirty="0">
                <a:solidFill>
                  <a:srgbClr val="000000"/>
                </a:solidFill>
                <a:latin typeface="Calibri" panose="020F0502020204030204" pitchFamily="34" charset="0"/>
              </a:rPr>
              <a:t>Kreowanie świadomości rolników w zakresie </a:t>
            </a:r>
            <a:r>
              <a:rPr lang="pl-PL" sz="1800" b="1" i="0" u="none" strike="noStrike" baseline="0" dirty="0">
                <a:solidFill>
                  <a:srgbClr val="000000"/>
                </a:solidFill>
                <a:latin typeface="Calibri" panose="020F0502020204030204" pitchFamily="34" charset="0"/>
              </a:rPr>
              <a:t>możliwości tworzenia retencji na obszarach rolnych </a:t>
            </a:r>
            <a:r>
              <a:rPr lang="pl-PL" sz="1800" b="0" i="0" u="none" strike="noStrike" baseline="0" dirty="0">
                <a:solidFill>
                  <a:srgbClr val="000000"/>
                </a:solidFill>
                <a:latin typeface="Calibri" panose="020F0502020204030204" pitchFamily="34" charset="0"/>
              </a:rPr>
              <a:t>oraz propagowanie działań zmniejszających straty w rolnictwie podczas suszy,</a:t>
            </a:r>
          </a:p>
          <a:p>
            <a:r>
              <a:rPr lang="pl-PL" sz="1800" b="0" i="0" u="none" strike="noStrike" baseline="0" dirty="0">
                <a:solidFill>
                  <a:srgbClr val="000000"/>
                </a:solidFill>
                <a:latin typeface="Calibri" panose="020F0502020204030204" pitchFamily="34" charset="0"/>
              </a:rPr>
              <a:t>Opracowanie i wdrażanie </a:t>
            </a:r>
            <a:r>
              <a:rPr lang="pl-PL" sz="1800" b="1" i="0" u="none" strike="noStrike" baseline="0" dirty="0">
                <a:solidFill>
                  <a:srgbClr val="000000"/>
                </a:solidFill>
                <a:latin typeface="Calibri" panose="020F0502020204030204" pitchFamily="34" charset="0"/>
              </a:rPr>
              <a:t>programów edukacyjnych dla społeczeństwa o przyczynach występowania suszy</a:t>
            </a:r>
            <a:r>
              <a:rPr lang="pl-PL" sz="1800" b="0" i="0" u="none" strike="noStrike" baseline="0" dirty="0">
                <a:solidFill>
                  <a:srgbClr val="000000"/>
                </a:solidFill>
                <a:latin typeface="Calibri" panose="020F0502020204030204" pitchFamily="34" charset="0"/>
              </a:rPr>
              <a:t>, sposobach jej identyfikowania, skutkach i sposobach zapobiegania im,</a:t>
            </a:r>
          </a:p>
          <a:p>
            <a:r>
              <a:rPr lang="pl-PL" sz="1800" b="0" i="0" u="none" strike="noStrike" baseline="0" dirty="0">
                <a:solidFill>
                  <a:srgbClr val="000000"/>
                </a:solidFill>
                <a:latin typeface="Calibri" panose="020F0502020204030204" pitchFamily="34" charset="0"/>
              </a:rPr>
              <a:t>Wypracowanie metod </a:t>
            </a:r>
            <a:r>
              <a:rPr lang="pl-PL" sz="1800" b="1" i="0" u="none" strike="noStrike" baseline="0" dirty="0">
                <a:solidFill>
                  <a:srgbClr val="000000"/>
                </a:solidFill>
                <a:latin typeface="Calibri" panose="020F0502020204030204" pitchFamily="34" charset="0"/>
              </a:rPr>
              <a:t>wsparcia rzeczowego i finansowego </a:t>
            </a:r>
            <a:r>
              <a:rPr lang="pl-PL" sz="1800" b="0" i="0" u="none" strike="noStrike" baseline="0" dirty="0">
                <a:solidFill>
                  <a:srgbClr val="000000"/>
                </a:solidFill>
                <a:latin typeface="Calibri" panose="020F0502020204030204" pitchFamily="34" charset="0"/>
              </a:rPr>
              <a:t>dla poszkodowanych skutkami suszy,</a:t>
            </a:r>
          </a:p>
          <a:p>
            <a:r>
              <a:rPr lang="pl-PL" sz="1800" b="0" i="0" u="none" strike="noStrike" baseline="0" dirty="0">
                <a:solidFill>
                  <a:srgbClr val="000000"/>
                </a:solidFill>
                <a:latin typeface="Calibri" panose="020F0502020204030204" pitchFamily="34" charset="0"/>
              </a:rPr>
              <a:t>Opracowanie </a:t>
            </a:r>
            <a:r>
              <a:rPr lang="pl-PL" sz="1800" b="1" i="0" u="none" strike="noStrike" baseline="0" dirty="0">
                <a:solidFill>
                  <a:srgbClr val="000000"/>
                </a:solidFill>
                <a:latin typeface="Calibri" panose="020F0502020204030204" pitchFamily="34" charset="0"/>
              </a:rPr>
              <a:t>zasad finansowania </a:t>
            </a:r>
            <a:r>
              <a:rPr lang="pl-PL" sz="1800" b="0" i="0" u="none" strike="noStrike" baseline="0" dirty="0">
                <a:solidFill>
                  <a:srgbClr val="000000"/>
                </a:solidFill>
                <a:latin typeface="Calibri" panose="020F0502020204030204" pitchFamily="34" charset="0"/>
              </a:rPr>
              <a:t>działań przeciwdziałających skutkom suszy </a:t>
            </a:r>
            <a:r>
              <a:rPr lang="pl-PL" sz="1800" b="1" i="0" u="none" strike="noStrike" baseline="0" dirty="0">
                <a:solidFill>
                  <a:srgbClr val="000000"/>
                </a:solidFill>
                <a:latin typeface="Calibri" panose="020F0502020204030204" pitchFamily="34" charset="0"/>
              </a:rPr>
              <a:t>w programach operacyjnych</a:t>
            </a:r>
            <a:r>
              <a:rPr lang="pl-PL" sz="1800" b="0" i="0" u="none" strike="noStrike" baseline="0" dirty="0">
                <a:solidFill>
                  <a:srgbClr val="000000"/>
                </a:solidFill>
                <a:latin typeface="Calibri" panose="020F0502020204030204" pitchFamily="34" charset="0"/>
              </a:rPr>
              <a:t>,</a:t>
            </a:r>
          </a:p>
          <a:p>
            <a:r>
              <a:rPr lang="pl-PL" sz="1800" b="0" i="0" u="none" strike="noStrike" baseline="0" dirty="0">
                <a:solidFill>
                  <a:srgbClr val="000000"/>
                </a:solidFill>
                <a:latin typeface="Calibri" panose="020F0502020204030204" pitchFamily="34" charset="0"/>
              </a:rPr>
              <a:t>Tworzenie </a:t>
            </a:r>
            <a:r>
              <a:rPr lang="pl-PL" sz="1800" b="1" i="0" u="none" strike="noStrike" baseline="0" dirty="0">
                <a:solidFill>
                  <a:srgbClr val="000000"/>
                </a:solidFill>
                <a:latin typeface="Calibri" panose="020F0502020204030204" pitchFamily="34" charset="0"/>
              </a:rPr>
              <a:t>formalno-prawnych oraz administracyjnych warunków </a:t>
            </a:r>
            <a:r>
              <a:rPr lang="pl-PL" sz="1800" b="0" i="0" u="none" strike="noStrike" baseline="0" dirty="0">
                <a:solidFill>
                  <a:srgbClr val="000000"/>
                </a:solidFill>
                <a:latin typeface="Calibri" panose="020F0502020204030204" pitchFamily="34" charset="0"/>
              </a:rPr>
              <a:t>do realizacji błękitnej i zielonej infrastruktury dla zrównoważonego gospodarowania wodą opadową (deszczową i roztopową) </a:t>
            </a:r>
            <a:r>
              <a:rPr lang="pl-PL" sz="1800" b="1" i="0" u="none" strike="noStrike" baseline="0" dirty="0">
                <a:solidFill>
                  <a:srgbClr val="000000"/>
                </a:solidFill>
                <a:latin typeface="Calibri" panose="020F0502020204030204" pitchFamily="34" charset="0"/>
              </a:rPr>
              <a:t>na obszarach zurbanizowanych</a:t>
            </a:r>
            <a:r>
              <a:rPr lang="pl-PL" sz="1800" b="0" i="0" u="none" strike="noStrike" baseline="0" dirty="0">
                <a:solidFill>
                  <a:srgbClr val="000000"/>
                </a:solidFill>
                <a:latin typeface="Calibri" panose="020F0502020204030204" pitchFamily="34" charset="0"/>
              </a:rPr>
              <a:t>,</a:t>
            </a:r>
          </a:p>
          <a:p>
            <a:r>
              <a:rPr lang="pl-PL" sz="1800" b="0" i="0" u="none" strike="noStrike" baseline="0" dirty="0">
                <a:solidFill>
                  <a:srgbClr val="000000"/>
                </a:solidFill>
                <a:latin typeface="Calibri" panose="020F0502020204030204" pitchFamily="34" charset="0"/>
              </a:rPr>
              <a:t>Propagowanie </a:t>
            </a:r>
            <a:r>
              <a:rPr lang="pl-PL" sz="1800" b="1" i="0" u="none" strike="noStrike" baseline="0" dirty="0">
                <a:solidFill>
                  <a:srgbClr val="000000"/>
                </a:solidFill>
                <a:latin typeface="Calibri" panose="020F0502020204030204" pitchFamily="34" charset="0"/>
              </a:rPr>
              <a:t>ponownego wykorzystania wód,</a:t>
            </a:r>
            <a:r>
              <a:rPr lang="pl-PL" sz="1800" b="0" i="0" u="none" strike="noStrike" baseline="0" dirty="0">
                <a:solidFill>
                  <a:srgbClr val="000000"/>
                </a:solidFill>
                <a:latin typeface="Calibri" panose="020F0502020204030204" pitchFamily="34" charset="0"/>
              </a:rPr>
              <a:t> w tym wód opadowych.</a:t>
            </a:r>
          </a:p>
          <a:p>
            <a:pPr marL="0" indent="0" algn="ctr">
              <a:buNone/>
            </a:pPr>
            <a:r>
              <a:rPr lang="pl-PL" sz="1800" b="1" i="0" u="none" strike="noStrike" baseline="0" dirty="0">
                <a:solidFill>
                  <a:srgbClr val="FF0000"/>
                </a:solidFill>
                <a:latin typeface="Calibri" panose="020F0502020204030204" pitchFamily="34" charset="0"/>
              </a:rPr>
              <a:t>Ad. 2. Zarządzanie, restrykcje i monitoring</a:t>
            </a:r>
          </a:p>
          <a:p>
            <a:r>
              <a:rPr lang="pl-PL" sz="1800" b="0" i="0" u="none" strike="noStrike" baseline="0" dirty="0">
                <a:solidFill>
                  <a:srgbClr val="000000"/>
                </a:solidFill>
                <a:latin typeface="Calibri" panose="020F0502020204030204" pitchFamily="34" charset="0"/>
              </a:rPr>
              <a:t>Utworzenie </a:t>
            </a:r>
            <a:r>
              <a:rPr lang="pl-PL" sz="1800" b="1" i="0" u="none" strike="noStrike" baseline="0" dirty="0">
                <a:solidFill>
                  <a:srgbClr val="000000"/>
                </a:solidFill>
                <a:latin typeface="Calibri" panose="020F0502020204030204" pitchFamily="34" charset="0"/>
              </a:rPr>
              <a:t>lokalnych systemów informacyjnych oraz zarządzania </a:t>
            </a:r>
            <a:r>
              <a:rPr lang="pl-PL" sz="1800" b="0" i="0" u="none" strike="noStrike" baseline="0" dirty="0">
                <a:solidFill>
                  <a:srgbClr val="000000"/>
                </a:solidFill>
                <a:latin typeface="Calibri" panose="020F0502020204030204" pitchFamily="34" charset="0"/>
              </a:rPr>
              <a:t>w sytuacji wystąpienia suszy,</a:t>
            </a:r>
          </a:p>
          <a:p>
            <a:r>
              <a:rPr lang="pl-PL" sz="1800" b="0" i="0" u="none" strike="noStrike" baseline="0" dirty="0">
                <a:solidFill>
                  <a:srgbClr val="000000"/>
                </a:solidFill>
                <a:latin typeface="Calibri" panose="020F0502020204030204" pitchFamily="34" charset="0"/>
              </a:rPr>
              <a:t>Usprawnienie i zintegrowanie </a:t>
            </a:r>
            <a:r>
              <a:rPr lang="pl-PL" sz="1800" b="1" i="0" u="none" strike="noStrike" baseline="0" dirty="0">
                <a:solidFill>
                  <a:srgbClr val="000000"/>
                </a:solidFill>
                <a:latin typeface="Calibri" panose="020F0502020204030204" pitchFamily="34" charset="0"/>
              </a:rPr>
              <a:t>systemu monitoringu suszy</a:t>
            </a:r>
            <a:r>
              <a:rPr lang="pl-PL" sz="1800" b="0" i="0" u="none" strike="noStrike" baseline="0" dirty="0">
                <a:solidFill>
                  <a:srgbClr val="000000"/>
                </a:solidFill>
                <a:latin typeface="Calibri" panose="020F0502020204030204" pitchFamily="34" charset="0"/>
              </a:rPr>
              <a:t>,</a:t>
            </a:r>
          </a:p>
          <a:p>
            <a:r>
              <a:rPr lang="pl-PL" sz="1800" b="0" i="0" u="none" strike="noStrike" baseline="0" dirty="0">
                <a:solidFill>
                  <a:srgbClr val="000000"/>
                </a:solidFill>
                <a:latin typeface="Calibri" panose="020F0502020204030204" pitchFamily="34" charset="0"/>
              </a:rPr>
              <a:t>Wprowadzenie konieczności </a:t>
            </a:r>
            <a:r>
              <a:rPr lang="pl-PL" sz="1800" b="1" i="0" u="none" strike="noStrike" baseline="0" dirty="0">
                <a:solidFill>
                  <a:srgbClr val="000000"/>
                </a:solidFill>
                <a:latin typeface="Calibri" panose="020F0502020204030204" pitchFamily="34" charset="0"/>
              </a:rPr>
              <a:t>stosowania zamkniętych obiegów wody w sektorach gospodarki </a:t>
            </a:r>
            <a:r>
              <a:rPr lang="pl-PL" sz="1800" b="0" i="0" u="none" strike="noStrike" baseline="0" dirty="0">
                <a:solidFill>
                  <a:srgbClr val="000000"/>
                </a:solidFill>
                <a:latin typeface="Calibri" panose="020F0502020204030204" pitchFamily="34" charset="0"/>
              </a:rPr>
              <a:t>charakteryzujących się znaczną wodochłonnością,</a:t>
            </a:r>
          </a:p>
          <a:p>
            <a:r>
              <a:rPr lang="pl-PL" sz="1800" b="0" i="0" u="none" strike="noStrike" baseline="0" dirty="0">
                <a:solidFill>
                  <a:srgbClr val="000000"/>
                </a:solidFill>
                <a:latin typeface="Calibri" panose="020F0502020204030204" pitchFamily="34" charset="0"/>
              </a:rPr>
              <a:t>Opracowanie planu </a:t>
            </a:r>
            <a:r>
              <a:rPr lang="pl-PL" sz="1800" b="1" i="0" u="none" strike="noStrike" baseline="0" dirty="0">
                <a:solidFill>
                  <a:srgbClr val="000000"/>
                </a:solidFill>
                <a:latin typeface="Calibri" panose="020F0502020204030204" pitchFamily="34" charset="0"/>
              </a:rPr>
              <a:t>awaryjnego/alternatywnego sposobu zaopatrywania ludności w wodę </a:t>
            </a:r>
            <a:r>
              <a:rPr lang="pl-PL" sz="1800" b="0" i="0" u="none" strike="noStrike" baseline="0" dirty="0">
                <a:solidFill>
                  <a:srgbClr val="000000"/>
                </a:solidFill>
                <a:latin typeface="Calibri" panose="020F0502020204030204" pitchFamily="34" charset="0"/>
              </a:rPr>
              <a:t>(awaryjne źródła zasilania, tymczasowe rurociągi, beczkowozy itp.),</a:t>
            </a:r>
          </a:p>
          <a:p>
            <a:r>
              <a:rPr lang="pl-PL" sz="1800" b="1" i="0" u="none" strike="noStrike" baseline="0" dirty="0">
                <a:solidFill>
                  <a:srgbClr val="000000"/>
                </a:solidFill>
                <a:latin typeface="Calibri" panose="020F0502020204030204" pitchFamily="34" charset="0"/>
              </a:rPr>
              <a:t>Przesunięcie terminu realizacji prac utrzymaniowych cieków</a:t>
            </a:r>
            <a:r>
              <a:rPr lang="pl-PL" sz="1800" b="0" i="0" u="none" strike="noStrike" baseline="0" dirty="0">
                <a:solidFill>
                  <a:srgbClr val="000000"/>
                </a:solidFill>
                <a:latin typeface="Calibri" panose="020F0502020204030204" pitchFamily="34" charset="0"/>
              </a:rPr>
              <a:t>, polegających na wykoszeniu roślinności występującej w korycie rzeki,</a:t>
            </a:r>
          </a:p>
          <a:p>
            <a:r>
              <a:rPr lang="pl-PL" sz="1800" b="1" i="0" u="none" strike="noStrike" baseline="0" dirty="0">
                <a:solidFill>
                  <a:srgbClr val="000000"/>
                </a:solidFill>
                <a:latin typeface="Calibri" panose="020F0502020204030204" pitchFamily="34" charset="0"/>
              </a:rPr>
              <a:t>Czasowy zakaz wykorzystywania wody z sieci wodociągowej </a:t>
            </a:r>
            <a:r>
              <a:rPr lang="pl-PL" sz="1800" b="0" i="0" u="none" strike="noStrike" baseline="0" dirty="0">
                <a:solidFill>
                  <a:srgbClr val="000000"/>
                </a:solidFill>
                <a:latin typeface="Calibri" panose="020F0502020204030204" pitchFamily="34" charset="0"/>
              </a:rPr>
              <a:t>do celów innych niż socjalno-bytowe.</a:t>
            </a:r>
          </a:p>
          <a:p>
            <a:pPr marL="0" indent="0" algn="ctr">
              <a:buNone/>
            </a:pPr>
            <a:r>
              <a:rPr lang="pl-PL" sz="1800" b="1" i="0" u="none" strike="noStrike" baseline="0" dirty="0">
                <a:solidFill>
                  <a:srgbClr val="FF0000"/>
                </a:solidFill>
                <a:latin typeface="Calibri" panose="020F0502020204030204" pitchFamily="34" charset="0"/>
              </a:rPr>
              <a:t>Ad. 3. Wytyczne i dobre praktyki</a:t>
            </a:r>
            <a:endParaRPr lang="pl-PL" sz="1800" b="1" dirty="0">
              <a:solidFill>
                <a:srgbClr val="FF0000"/>
              </a:solidFill>
              <a:latin typeface="Calibri" panose="020F0502020204030204" pitchFamily="34" charset="0"/>
            </a:endParaRPr>
          </a:p>
          <a:p>
            <a:r>
              <a:rPr lang="pl-PL" sz="1800" b="0" i="0" u="none" strike="noStrike" baseline="0" dirty="0">
                <a:solidFill>
                  <a:srgbClr val="000000"/>
                </a:solidFill>
                <a:latin typeface="Calibri" panose="020F0502020204030204" pitchFamily="34" charset="0"/>
              </a:rPr>
              <a:t>Opracowanie reguł </a:t>
            </a:r>
            <a:r>
              <a:rPr lang="pl-PL" sz="1800" b="1" i="0" u="none" strike="noStrike" baseline="0" dirty="0">
                <a:solidFill>
                  <a:srgbClr val="000000"/>
                </a:solidFill>
                <a:latin typeface="Calibri" panose="020F0502020204030204" pitchFamily="34" charset="0"/>
              </a:rPr>
              <a:t>sterowania urządzeniami wodnymi retencjonującymi wodę </a:t>
            </a:r>
            <a:r>
              <a:rPr lang="pl-PL" sz="1800" b="0" i="0" u="none" strike="noStrike" baseline="0" dirty="0">
                <a:solidFill>
                  <a:srgbClr val="000000"/>
                </a:solidFill>
                <a:latin typeface="Calibri" panose="020F0502020204030204" pitchFamily="34" charset="0"/>
              </a:rPr>
              <a:t>w sposób umożliwiający wykorzystanie tych zasobów w okresie suszy,</a:t>
            </a:r>
          </a:p>
          <a:p>
            <a:r>
              <a:rPr lang="pl-PL" sz="1800" b="0" i="0" u="none" strike="noStrike" baseline="0" dirty="0">
                <a:solidFill>
                  <a:srgbClr val="000000"/>
                </a:solidFill>
                <a:latin typeface="Calibri" panose="020F0502020204030204" pitchFamily="34" charset="0"/>
              </a:rPr>
              <a:t>Opracowanie </a:t>
            </a:r>
            <a:r>
              <a:rPr lang="pl-PL" sz="1800" b="1" i="0" u="none" strike="noStrike" baseline="0" dirty="0">
                <a:solidFill>
                  <a:srgbClr val="000000"/>
                </a:solidFill>
                <a:latin typeface="Calibri" panose="020F0502020204030204" pitchFamily="34" charset="0"/>
              </a:rPr>
              <a:t>wytycznych do racjonalnego zużycia wody w rolnictwie</a:t>
            </a:r>
            <a:r>
              <a:rPr lang="pl-PL" sz="1800" b="0" i="0" u="none" strike="noStrike" baseline="0" dirty="0">
                <a:solidFill>
                  <a:srgbClr val="000000"/>
                </a:solidFill>
                <a:latin typeface="Calibri" panose="020F0502020204030204" pitchFamily="34" charset="0"/>
              </a:rPr>
              <a:t>,</a:t>
            </a:r>
          </a:p>
          <a:p>
            <a:r>
              <a:rPr lang="pl-PL" sz="1800" b="0" i="0" u="none" strike="noStrike" baseline="0" dirty="0">
                <a:solidFill>
                  <a:srgbClr val="000000"/>
                </a:solidFill>
                <a:latin typeface="Calibri" panose="020F0502020204030204" pitchFamily="34" charset="0"/>
              </a:rPr>
              <a:t>Opracowanie </a:t>
            </a:r>
            <a:r>
              <a:rPr lang="pl-PL" sz="1800" b="1" i="0" u="none" strike="noStrike" baseline="0" dirty="0">
                <a:solidFill>
                  <a:srgbClr val="000000"/>
                </a:solidFill>
                <a:latin typeface="Calibri" panose="020F0502020204030204" pitchFamily="34" charset="0"/>
              </a:rPr>
              <a:t>wytycznych w zakresie zależnego korzystania z wód</a:t>
            </a:r>
            <a:r>
              <a:rPr lang="pl-PL" sz="1800" b="0" i="0" u="none" strike="noStrike" baseline="0" dirty="0">
                <a:solidFill>
                  <a:srgbClr val="000000"/>
                </a:solidFill>
                <a:latin typeface="Calibri" panose="020F0502020204030204" pitchFamily="34" charset="0"/>
              </a:rPr>
              <a:t>.</a:t>
            </a:r>
          </a:p>
          <a:p>
            <a:pPr marL="0" indent="0">
              <a:buNone/>
            </a:pPr>
            <a:endParaRPr lang="pl-PL" sz="1800" b="0" i="0" u="none" strike="noStrike" baseline="0" dirty="0">
              <a:solidFill>
                <a:srgbClr val="000000"/>
              </a:solidFill>
              <a:latin typeface="Calibri" panose="020F0502020204030204" pitchFamily="34" charset="0"/>
            </a:endParaRPr>
          </a:p>
          <a:p>
            <a:pPr marL="0" indent="0">
              <a:buNone/>
            </a:pPr>
            <a:endParaRPr lang="pl-PL" dirty="0"/>
          </a:p>
        </p:txBody>
      </p:sp>
    </p:spTree>
    <p:extLst>
      <p:ext uri="{BB962C8B-B14F-4D97-AF65-F5344CB8AC3E}">
        <p14:creationId xmlns:p14="http://schemas.microsoft.com/office/powerpoint/2010/main" val="1121955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F262446-8C80-4B11-9CEB-1307622F5978}"/>
              </a:ext>
            </a:extLst>
          </p:cNvPr>
          <p:cNvSpPr>
            <a:spLocks noGrp="1"/>
          </p:cNvSpPr>
          <p:nvPr>
            <p:ph type="title"/>
          </p:nvPr>
        </p:nvSpPr>
        <p:spPr>
          <a:xfrm>
            <a:off x="838200" y="179463"/>
            <a:ext cx="10515600" cy="316193"/>
          </a:xfrm>
        </p:spPr>
        <p:txBody>
          <a:bodyPr>
            <a:noAutofit/>
          </a:bodyPr>
          <a:lstStyle/>
          <a:p>
            <a:pPr algn="ctr"/>
            <a:r>
              <a:rPr lang="pl-PL" sz="2000" b="1" i="0" u="none" strike="noStrike" baseline="0" dirty="0">
                <a:solidFill>
                  <a:srgbClr val="FF0000"/>
                </a:solidFill>
                <a:latin typeface="Calibri" panose="020F0502020204030204" pitchFamily="34" charset="0"/>
              </a:rPr>
              <a:t>Ad. 4. Kształtowanie zasobów wodnych</a:t>
            </a:r>
            <a:endParaRPr lang="pl-PL" sz="2000" b="1" dirty="0">
              <a:solidFill>
                <a:srgbClr val="FF0000"/>
              </a:solidFill>
            </a:endParaRPr>
          </a:p>
        </p:txBody>
      </p:sp>
      <p:sp>
        <p:nvSpPr>
          <p:cNvPr id="3" name="Symbol zastępczy zawartości 2">
            <a:extLst>
              <a:ext uri="{FF2B5EF4-FFF2-40B4-BE49-F238E27FC236}">
                <a16:creationId xmlns:a16="http://schemas.microsoft.com/office/drawing/2014/main" id="{2267EB17-5E96-450E-855A-F291BCFB524F}"/>
              </a:ext>
            </a:extLst>
          </p:cNvPr>
          <p:cNvSpPr>
            <a:spLocks noGrp="1"/>
          </p:cNvSpPr>
          <p:nvPr>
            <p:ph idx="1"/>
          </p:nvPr>
        </p:nvSpPr>
        <p:spPr>
          <a:xfrm>
            <a:off x="478564" y="914400"/>
            <a:ext cx="10875236" cy="5764137"/>
          </a:xfrm>
        </p:spPr>
        <p:txBody>
          <a:bodyPr>
            <a:normAutofit lnSpcReduction="10000"/>
          </a:bodyPr>
          <a:lstStyle/>
          <a:p>
            <a:r>
              <a:rPr lang="pl-PL" sz="1800" b="0" i="0" u="none" strike="noStrike" baseline="0" dirty="0">
                <a:solidFill>
                  <a:srgbClr val="000000"/>
                </a:solidFill>
                <a:latin typeface="Calibri" panose="020F0502020204030204" pitchFamily="34" charset="0"/>
              </a:rPr>
              <a:t>Zwiększenie retencji leśnej w zlewni,</a:t>
            </a:r>
          </a:p>
          <a:p>
            <a:r>
              <a:rPr lang="pl-PL" sz="1800" b="0" i="0" u="none" strike="noStrike" baseline="0" dirty="0">
                <a:solidFill>
                  <a:srgbClr val="000000"/>
                </a:solidFill>
                <a:latin typeface="Calibri" panose="020F0502020204030204" pitchFamily="34" charset="0"/>
              </a:rPr>
              <a:t>Zwiększenie retencji na obszarach rolniczych,</a:t>
            </a:r>
          </a:p>
          <a:p>
            <a:r>
              <a:rPr lang="pl-PL" sz="1800" b="0" i="0" u="none" strike="noStrike" baseline="0" dirty="0">
                <a:solidFill>
                  <a:srgbClr val="000000"/>
                </a:solidFill>
                <a:latin typeface="Calibri" panose="020F0502020204030204" pitchFamily="34" charset="0"/>
              </a:rPr>
              <a:t>Realizacja działań inwestycyjnych w zakresie kształtowania/zwiększania sztucznej retencji,</a:t>
            </a:r>
          </a:p>
          <a:p>
            <a:r>
              <a:rPr lang="pl-PL" sz="1800" b="0" i="0" u="none" strike="noStrike" baseline="0" dirty="0">
                <a:solidFill>
                  <a:srgbClr val="000000"/>
                </a:solidFill>
                <a:latin typeface="Calibri" panose="020F0502020204030204" pitchFamily="34" charset="0"/>
              </a:rPr>
              <a:t>Przebudowa systemów melioracyjnych z odwadniających na nawadniająco-odwadniające,</a:t>
            </a:r>
          </a:p>
          <a:p>
            <a:r>
              <a:rPr lang="pl-PL" sz="1800" b="0" i="0" u="none" strike="noStrike" baseline="0" dirty="0">
                <a:solidFill>
                  <a:srgbClr val="000000"/>
                </a:solidFill>
                <a:latin typeface="Calibri" panose="020F0502020204030204" pitchFamily="34" charset="0"/>
              </a:rPr>
              <a:t>Kształtowanie i odtwarzanie retencji naturalnej poprzez </a:t>
            </a:r>
            <a:r>
              <a:rPr lang="pl-PL" sz="1800" b="1" i="0" u="none" strike="noStrike" baseline="0" dirty="0" err="1">
                <a:solidFill>
                  <a:srgbClr val="000000"/>
                </a:solidFill>
                <a:latin typeface="Calibri" panose="020F0502020204030204" pitchFamily="34" charset="0"/>
              </a:rPr>
              <a:t>renaturalizację</a:t>
            </a:r>
            <a:r>
              <a:rPr lang="pl-PL" sz="1800" b="0" i="0" u="none" strike="noStrike" baseline="0" dirty="0">
                <a:solidFill>
                  <a:srgbClr val="000000"/>
                </a:solidFill>
                <a:latin typeface="Calibri" panose="020F0502020204030204" pitchFamily="34" charset="0"/>
              </a:rPr>
              <a:t> (przywracanie pierwotnego stanu –procesy naturalne i działania techniczne)  lub </a:t>
            </a:r>
            <a:r>
              <a:rPr lang="pl-PL" sz="1800" b="1" i="0" u="none" strike="noStrike" baseline="0" dirty="0" err="1">
                <a:solidFill>
                  <a:srgbClr val="000000"/>
                </a:solidFill>
                <a:latin typeface="Calibri" panose="020F0502020204030204" pitchFamily="34" charset="0"/>
              </a:rPr>
              <a:t>renaturyzację</a:t>
            </a:r>
            <a:r>
              <a:rPr lang="pl-PL" sz="1800" b="0" i="0" u="none" strike="noStrike" baseline="0" dirty="0">
                <a:solidFill>
                  <a:srgbClr val="000000"/>
                </a:solidFill>
                <a:latin typeface="Calibri" panose="020F0502020204030204" pitchFamily="34" charset="0"/>
              </a:rPr>
              <a:t> (przywracanie naturalnego stanu – działania techniczne) koryt i brzegów cieków, odtworzenie starorzeczy, obszarów bagiennych, torfowiskowych, terenów podmokłych,</a:t>
            </a:r>
          </a:p>
          <a:p>
            <a:r>
              <a:rPr lang="pl-PL" sz="1800" b="0" i="0" u="none" strike="noStrike" baseline="0" dirty="0">
                <a:solidFill>
                  <a:srgbClr val="000000"/>
                </a:solidFill>
                <a:latin typeface="Calibri" panose="020F0502020204030204" pitchFamily="34" charset="0"/>
              </a:rPr>
              <a:t>Prowadzenie </a:t>
            </a:r>
            <a:r>
              <a:rPr lang="pl-PL" sz="1800" b="0" i="0" u="none" strike="noStrike" baseline="0" dirty="0" err="1">
                <a:solidFill>
                  <a:srgbClr val="000000"/>
                </a:solidFill>
                <a:latin typeface="Calibri" panose="020F0502020204030204" pitchFamily="34" charset="0"/>
              </a:rPr>
              <a:t>nawodnień</a:t>
            </a:r>
            <a:r>
              <a:rPr lang="pl-PL" sz="1800" b="0" i="0" u="none" strike="noStrike" baseline="0" dirty="0">
                <a:solidFill>
                  <a:srgbClr val="000000"/>
                </a:solidFill>
                <a:latin typeface="Calibri" panose="020F0502020204030204" pitchFamily="34" charset="0"/>
              </a:rPr>
              <a:t> z zasobów wód podziemnych z istniejących ujęć,</a:t>
            </a:r>
          </a:p>
          <a:p>
            <a:r>
              <a:rPr lang="pl-PL" sz="1800" b="0" i="0" u="none" strike="noStrike" baseline="0" dirty="0">
                <a:solidFill>
                  <a:srgbClr val="000000"/>
                </a:solidFill>
                <a:latin typeface="Calibri" panose="020F0502020204030204" pitchFamily="34" charset="0"/>
              </a:rPr>
              <a:t>Budowa nowych ujęć wód podziemnych na cele nawadniania użytków rolnych oraz pojenia zwierząt hodowlanych,</a:t>
            </a:r>
          </a:p>
          <a:p>
            <a:r>
              <a:rPr lang="pl-PL" sz="1800" b="0" i="0" u="none" strike="noStrike" baseline="0" dirty="0">
                <a:solidFill>
                  <a:srgbClr val="000000"/>
                </a:solidFill>
                <a:latin typeface="Calibri" panose="020F0502020204030204" pitchFamily="34" charset="0"/>
              </a:rPr>
              <a:t>Wykorzystanie zasobów wód podziemnych dla zabezpieczenia wody do picia w rejonach o ograniczonych zasobach wód powierzchniowych z ujęć istniejących,</a:t>
            </a:r>
          </a:p>
          <a:p>
            <a:r>
              <a:rPr lang="pl-PL" sz="1800" b="0" i="0" u="none" strike="noStrike" baseline="0" dirty="0">
                <a:solidFill>
                  <a:srgbClr val="000000"/>
                </a:solidFill>
                <a:latin typeface="Calibri" panose="020F0502020204030204" pitchFamily="34" charset="0"/>
              </a:rPr>
              <a:t>Budowa nowych ujęć wód podziemnych na cele poboru wody do picia,</a:t>
            </a:r>
          </a:p>
          <a:p>
            <a:r>
              <a:rPr lang="pl-PL" sz="1800" b="0" i="0" u="none" strike="noStrike" baseline="0" dirty="0">
                <a:solidFill>
                  <a:srgbClr val="000000"/>
                </a:solidFill>
                <a:latin typeface="Calibri" panose="020F0502020204030204" pitchFamily="34" charset="0"/>
              </a:rPr>
              <a:t>Modernizacja istniejących sieci wodociągowych w celu ograniczenia strat w przesyle,</a:t>
            </a:r>
          </a:p>
          <a:p>
            <a:r>
              <a:rPr lang="pl-PL" sz="1800" b="0" i="0" u="none" strike="noStrike" baseline="0" dirty="0">
                <a:solidFill>
                  <a:srgbClr val="000000"/>
                </a:solidFill>
                <a:latin typeface="Calibri" panose="020F0502020204030204" pitchFamily="34" charset="0"/>
              </a:rPr>
              <a:t>Konserwacja/modernizacja istniejących urządzeń  wodnych poprzedzona oceną wpływu utrzymania obiektu na zjawisko suszy,</a:t>
            </a:r>
          </a:p>
          <a:p>
            <a:r>
              <a:rPr lang="pl-PL" sz="1800" b="0" i="0" u="none" strike="noStrike" baseline="0" dirty="0">
                <a:solidFill>
                  <a:srgbClr val="000000"/>
                </a:solidFill>
                <a:latin typeface="Calibri" panose="020F0502020204030204" pitchFamily="34" charset="0"/>
              </a:rPr>
              <a:t>Wprowadzenie działań technicznych i nietechnicznych umożliwiających regulację poziomu wód w jeziorach,</a:t>
            </a:r>
            <a:endParaRPr lang="pl-PL" dirty="0"/>
          </a:p>
        </p:txBody>
      </p:sp>
    </p:spTree>
    <p:extLst>
      <p:ext uri="{BB962C8B-B14F-4D97-AF65-F5344CB8AC3E}">
        <p14:creationId xmlns:p14="http://schemas.microsoft.com/office/powerpoint/2010/main" val="1923028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a:extLst>
              <a:ext uri="{FF2B5EF4-FFF2-40B4-BE49-F238E27FC236}">
                <a16:creationId xmlns:a16="http://schemas.microsoft.com/office/drawing/2014/main" id="{1F6D687C-9E94-4117-B7E1-375E5A2CDC37}"/>
              </a:ext>
            </a:extLst>
          </p:cNvPr>
          <p:cNvGraphicFramePr>
            <a:graphicFrameLocks noGrp="1"/>
          </p:cNvGraphicFramePr>
          <p:nvPr>
            <p:ph idx="1"/>
            <p:extLst>
              <p:ext uri="{D42A27DB-BD31-4B8C-83A1-F6EECF244321}">
                <p14:modId xmlns:p14="http://schemas.microsoft.com/office/powerpoint/2010/main" val="2057904424"/>
              </p:ext>
            </p:extLst>
          </p:nvPr>
        </p:nvGraphicFramePr>
        <p:xfrm>
          <a:off x="176169" y="269966"/>
          <a:ext cx="11693614" cy="6322424"/>
        </p:xfrm>
        <a:graphic>
          <a:graphicData uri="http://schemas.openxmlformats.org/drawingml/2006/table">
            <a:tbl>
              <a:tblPr firstRow="1" firstCol="1" bandRow="1">
                <a:tableStyleId>{5C22544A-7EE6-4342-B048-85BDC9FD1C3A}</a:tableStyleId>
              </a:tblPr>
              <a:tblGrid>
                <a:gridCol w="314177">
                  <a:extLst>
                    <a:ext uri="{9D8B030D-6E8A-4147-A177-3AD203B41FA5}">
                      <a16:colId xmlns:a16="http://schemas.microsoft.com/office/drawing/2014/main" val="3783492208"/>
                    </a:ext>
                  </a:extLst>
                </a:gridCol>
                <a:gridCol w="3576082">
                  <a:extLst>
                    <a:ext uri="{9D8B030D-6E8A-4147-A177-3AD203B41FA5}">
                      <a16:colId xmlns:a16="http://schemas.microsoft.com/office/drawing/2014/main" val="91855392"/>
                    </a:ext>
                  </a:extLst>
                </a:gridCol>
                <a:gridCol w="730001">
                  <a:extLst>
                    <a:ext uri="{9D8B030D-6E8A-4147-A177-3AD203B41FA5}">
                      <a16:colId xmlns:a16="http://schemas.microsoft.com/office/drawing/2014/main" val="2605518966"/>
                    </a:ext>
                  </a:extLst>
                </a:gridCol>
                <a:gridCol w="609875">
                  <a:extLst>
                    <a:ext uri="{9D8B030D-6E8A-4147-A177-3AD203B41FA5}">
                      <a16:colId xmlns:a16="http://schemas.microsoft.com/office/drawing/2014/main" val="896169209"/>
                    </a:ext>
                  </a:extLst>
                </a:gridCol>
                <a:gridCol w="563671">
                  <a:extLst>
                    <a:ext uri="{9D8B030D-6E8A-4147-A177-3AD203B41FA5}">
                      <a16:colId xmlns:a16="http://schemas.microsoft.com/office/drawing/2014/main" val="3082658465"/>
                    </a:ext>
                  </a:extLst>
                </a:gridCol>
                <a:gridCol w="739241">
                  <a:extLst>
                    <a:ext uri="{9D8B030D-6E8A-4147-A177-3AD203B41FA5}">
                      <a16:colId xmlns:a16="http://schemas.microsoft.com/office/drawing/2014/main" val="99889029"/>
                    </a:ext>
                  </a:extLst>
                </a:gridCol>
                <a:gridCol w="3102322">
                  <a:extLst>
                    <a:ext uri="{9D8B030D-6E8A-4147-A177-3AD203B41FA5}">
                      <a16:colId xmlns:a16="http://schemas.microsoft.com/office/drawing/2014/main" val="391399295"/>
                    </a:ext>
                  </a:extLst>
                </a:gridCol>
                <a:gridCol w="621448">
                  <a:extLst>
                    <a:ext uri="{9D8B030D-6E8A-4147-A177-3AD203B41FA5}">
                      <a16:colId xmlns:a16="http://schemas.microsoft.com/office/drawing/2014/main" val="861508368"/>
                    </a:ext>
                  </a:extLst>
                </a:gridCol>
                <a:gridCol w="821651">
                  <a:extLst>
                    <a:ext uri="{9D8B030D-6E8A-4147-A177-3AD203B41FA5}">
                      <a16:colId xmlns:a16="http://schemas.microsoft.com/office/drawing/2014/main" val="2439337486"/>
                    </a:ext>
                  </a:extLst>
                </a:gridCol>
                <a:gridCol w="615146">
                  <a:extLst>
                    <a:ext uri="{9D8B030D-6E8A-4147-A177-3AD203B41FA5}">
                      <a16:colId xmlns:a16="http://schemas.microsoft.com/office/drawing/2014/main" val="3316664503"/>
                    </a:ext>
                  </a:extLst>
                </a:gridCol>
              </a:tblGrid>
              <a:tr h="131894">
                <a:tc rowSpan="2">
                  <a:txBody>
                    <a:bodyPr/>
                    <a:lstStyle/>
                    <a:p>
                      <a:pPr algn="ctr">
                        <a:lnSpc>
                          <a:spcPct val="107000"/>
                        </a:lnSpc>
                        <a:spcAft>
                          <a:spcPts val="0"/>
                        </a:spcAft>
                      </a:pPr>
                      <a:r>
                        <a:rPr lang="pl-PL" sz="1000" dirty="0">
                          <a:solidFill>
                            <a:schemeClr val="tx1"/>
                          </a:solidFill>
                          <a:effectLst/>
                        </a:rPr>
                        <a:t>Lp.</a:t>
                      </a:r>
                      <a:endParaRPr lang="pl-PL"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158" marR="18158" marT="0" marB="0" anchor="ctr">
                    <a:solidFill>
                      <a:schemeClr val="accent2"/>
                    </a:solidFill>
                  </a:tcPr>
                </a:tc>
                <a:tc gridSpan="5">
                  <a:txBody>
                    <a:bodyPr/>
                    <a:lstStyle/>
                    <a:p>
                      <a:pPr algn="ctr">
                        <a:lnSpc>
                          <a:spcPct val="107000"/>
                        </a:lnSpc>
                        <a:spcAft>
                          <a:spcPts val="0"/>
                        </a:spcAft>
                      </a:pPr>
                      <a:r>
                        <a:rPr lang="pl-PL" sz="800" dirty="0">
                          <a:solidFill>
                            <a:schemeClr val="tx1"/>
                          </a:solidFill>
                          <a:effectLst/>
                        </a:rPr>
                        <a:t>Dane podstawowe</a:t>
                      </a:r>
                      <a:endParaRPr lang="pl-PL"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158" marR="18158" marT="0" marB="0" anchor="ctr">
                    <a:solidFill>
                      <a:schemeClr val="accent2"/>
                    </a:solidFill>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rowSpan="2">
                  <a:txBody>
                    <a:bodyPr/>
                    <a:lstStyle/>
                    <a:p>
                      <a:pPr algn="ctr">
                        <a:lnSpc>
                          <a:spcPct val="107000"/>
                        </a:lnSpc>
                        <a:spcAft>
                          <a:spcPts val="0"/>
                        </a:spcAft>
                      </a:pPr>
                      <a:r>
                        <a:rPr lang="pl-PL" sz="800" b="1" dirty="0">
                          <a:solidFill>
                            <a:schemeClr val="tx1"/>
                          </a:solidFill>
                          <a:effectLst/>
                        </a:rPr>
                        <a:t>Zakres zadania</a:t>
                      </a:r>
                      <a:endParaRPr lang="pl-PL"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158" marR="18158" marT="0" marB="0" anchor="ctr">
                    <a:solidFill>
                      <a:schemeClr val="accent2"/>
                    </a:solidFill>
                  </a:tcPr>
                </a:tc>
                <a:tc rowSpan="2">
                  <a:txBody>
                    <a:bodyPr/>
                    <a:lstStyle/>
                    <a:p>
                      <a:pPr algn="ctr">
                        <a:lnSpc>
                          <a:spcPct val="107000"/>
                        </a:lnSpc>
                        <a:spcAft>
                          <a:spcPts val="0"/>
                        </a:spcAft>
                      </a:pPr>
                      <a:r>
                        <a:rPr lang="pl-PL" sz="800" b="1" dirty="0">
                          <a:solidFill>
                            <a:schemeClr val="tx1"/>
                          </a:solidFill>
                          <a:effectLst/>
                        </a:rPr>
                        <a:t>Planowane koszty</a:t>
                      </a:r>
                      <a:endParaRPr lang="pl-PL"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158" marR="18158" marT="0" marB="0" anchor="ctr">
                    <a:solidFill>
                      <a:schemeClr val="accent2"/>
                    </a:solidFill>
                  </a:tcPr>
                </a:tc>
                <a:tc gridSpan="2">
                  <a:txBody>
                    <a:bodyPr/>
                    <a:lstStyle/>
                    <a:p>
                      <a:pPr algn="ctr">
                        <a:lnSpc>
                          <a:spcPct val="107000"/>
                        </a:lnSpc>
                        <a:spcAft>
                          <a:spcPts val="0"/>
                        </a:spcAft>
                      </a:pPr>
                      <a:r>
                        <a:rPr lang="pl-PL" sz="800" dirty="0">
                          <a:solidFill>
                            <a:schemeClr val="tx1"/>
                          </a:solidFill>
                          <a:effectLst/>
                        </a:rPr>
                        <a:t>Harmonogram</a:t>
                      </a:r>
                      <a:endParaRPr lang="pl-PL"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158" marR="18158" marT="0" marB="0" anchor="ctr">
                    <a:solidFill>
                      <a:schemeClr val="accent2"/>
                    </a:solidFill>
                  </a:tcPr>
                </a:tc>
                <a:tc hMerge="1">
                  <a:txBody>
                    <a:bodyPr/>
                    <a:lstStyle/>
                    <a:p>
                      <a:endParaRPr lang="pl-PL"/>
                    </a:p>
                  </a:txBody>
                  <a:tcPr/>
                </a:tc>
                <a:extLst>
                  <a:ext uri="{0D108BD9-81ED-4DB2-BD59-A6C34878D82A}">
                    <a16:rowId xmlns:a16="http://schemas.microsoft.com/office/drawing/2014/main" val="4032872058"/>
                  </a:ext>
                </a:extLst>
              </a:tr>
              <a:tr h="545709">
                <a:tc vMerge="1">
                  <a:txBody>
                    <a:bodyPr/>
                    <a:lstStyle/>
                    <a:p>
                      <a:endParaRPr lang="pl-PL"/>
                    </a:p>
                  </a:txBody>
                  <a:tcPr/>
                </a:tc>
                <a:tc>
                  <a:txBody>
                    <a:bodyPr/>
                    <a:lstStyle/>
                    <a:p>
                      <a:pPr algn="ctr">
                        <a:lnSpc>
                          <a:spcPct val="107000"/>
                        </a:lnSpc>
                        <a:spcAft>
                          <a:spcPts val="0"/>
                        </a:spcAft>
                      </a:pPr>
                      <a:r>
                        <a:rPr lang="pl-PL" sz="800" b="1" dirty="0">
                          <a:solidFill>
                            <a:schemeClr val="tx1"/>
                          </a:solidFill>
                          <a:effectLst/>
                        </a:rPr>
                        <a:t>Nazwa zadania</a:t>
                      </a:r>
                      <a:endParaRPr lang="pl-PL"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158" marR="18158" marT="0" marB="0" anchor="ctr">
                    <a:solidFill>
                      <a:schemeClr val="accent2"/>
                    </a:solidFill>
                  </a:tcPr>
                </a:tc>
                <a:tc>
                  <a:txBody>
                    <a:bodyPr/>
                    <a:lstStyle/>
                    <a:p>
                      <a:pPr algn="ctr">
                        <a:lnSpc>
                          <a:spcPct val="107000"/>
                        </a:lnSpc>
                        <a:spcAft>
                          <a:spcPts val="0"/>
                        </a:spcAft>
                      </a:pPr>
                      <a:r>
                        <a:rPr lang="pl-PL" sz="800" b="1" dirty="0">
                          <a:solidFill>
                            <a:schemeClr val="tx1"/>
                          </a:solidFill>
                          <a:effectLst/>
                        </a:rPr>
                        <a:t>Podmiot odpowiedzialny za realizację zadania</a:t>
                      </a:r>
                      <a:endParaRPr lang="pl-PL"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158" marR="18158" marT="0" marB="0" anchor="ctr">
                    <a:solidFill>
                      <a:schemeClr val="accent2"/>
                    </a:solidFill>
                  </a:tcPr>
                </a:tc>
                <a:tc>
                  <a:txBody>
                    <a:bodyPr/>
                    <a:lstStyle/>
                    <a:p>
                      <a:pPr algn="ctr">
                        <a:lnSpc>
                          <a:spcPct val="107000"/>
                        </a:lnSpc>
                        <a:spcAft>
                          <a:spcPts val="0"/>
                        </a:spcAft>
                      </a:pPr>
                      <a:r>
                        <a:rPr lang="pl-PL" sz="800" b="1" dirty="0">
                          <a:solidFill>
                            <a:schemeClr val="tx1"/>
                          </a:solidFill>
                          <a:effectLst/>
                        </a:rPr>
                        <a:t>Województwo</a:t>
                      </a:r>
                      <a:endParaRPr lang="pl-PL"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158" marR="18158" marT="0" marB="0" anchor="ctr">
                    <a:solidFill>
                      <a:schemeClr val="accent2"/>
                    </a:solidFill>
                  </a:tcPr>
                </a:tc>
                <a:tc>
                  <a:txBody>
                    <a:bodyPr/>
                    <a:lstStyle/>
                    <a:p>
                      <a:pPr algn="ctr">
                        <a:lnSpc>
                          <a:spcPct val="107000"/>
                        </a:lnSpc>
                        <a:spcAft>
                          <a:spcPts val="0"/>
                        </a:spcAft>
                      </a:pPr>
                      <a:r>
                        <a:rPr lang="pl-PL" sz="800" b="1" dirty="0">
                          <a:solidFill>
                            <a:schemeClr val="tx1"/>
                          </a:solidFill>
                          <a:effectLst/>
                        </a:rPr>
                        <a:t>Obszar dorzecza</a:t>
                      </a:r>
                      <a:endParaRPr lang="pl-PL"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158" marR="18158" marT="0" marB="0" anchor="ctr">
                    <a:solidFill>
                      <a:schemeClr val="accent2"/>
                    </a:solidFill>
                  </a:tcPr>
                </a:tc>
                <a:tc>
                  <a:txBody>
                    <a:bodyPr/>
                    <a:lstStyle/>
                    <a:p>
                      <a:pPr algn="ctr">
                        <a:lnSpc>
                          <a:spcPct val="107000"/>
                        </a:lnSpc>
                        <a:spcAft>
                          <a:spcPts val="0"/>
                        </a:spcAft>
                      </a:pPr>
                      <a:r>
                        <a:rPr lang="pl-PL" sz="800" b="1" dirty="0">
                          <a:solidFill>
                            <a:schemeClr val="tx1"/>
                          </a:solidFill>
                          <a:effectLst/>
                        </a:rPr>
                        <a:t>Ciek</a:t>
                      </a:r>
                      <a:endParaRPr lang="pl-PL"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158" marR="18158" marT="0" marB="0" anchor="ctr">
                    <a:solidFill>
                      <a:schemeClr val="accent2"/>
                    </a:solidFill>
                  </a:tcPr>
                </a:tc>
                <a:tc vMerge="1">
                  <a:txBody>
                    <a:bodyPr/>
                    <a:lstStyle/>
                    <a:p>
                      <a:endParaRPr lang="pl-PL"/>
                    </a:p>
                  </a:txBody>
                  <a:tcPr/>
                </a:tc>
                <a:tc vMerge="1">
                  <a:txBody>
                    <a:bodyPr/>
                    <a:lstStyle/>
                    <a:p>
                      <a:endParaRPr lang="pl-PL"/>
                    </a:p>
                  </a:txBody>
                  <a:tcPr/>
                </a:tc>
                <a:tc>
                  <a:txBody>
                    <a:bodyPr/>
                    <a:lstStyle/>
                    <a:p>
                      <a:pPr algn="ctr">
                        <a:lnSpc>
                          <a:spcPct val="107000"/>
                        </a:lnSpc>
                        <a:spcAft>
                          <a:spcPts val="0"/>
                        </a:spcAft>
                      </a:pPr>
                      <a:r>
                        <a:rPr lang="pl-PL" sz="800" b="1" dirty="0">
                          <a:solidFill>
                            <a:schemeClr val="tx1"/>
                          </a:solidFill>
                          <a:effectLst/>
                        </a:rPr>
                        <a:t>Planowana data rozpoczęcia zadania</a:t>
                      </a:r>
                      <a:br>
                        <a:rPr lang="pl-PL" sz="800" b="1" dirty="0">
                          <a:solidFill>
                            <a:schemeClr val="tx1"/>
                          </a:solidFill>
                          <a:effectLst/>
                        </a:rPr>
                      </a:br>
                      <a:endParaRPr lang="pl-PL"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158" marR="18158" marT="0" marB="0" anchor="ctr">
                    <a:solidFill>
                      <a:schemeClr val="accent2"/>
                    </a:solidFill>
                  </a:tcPr>
                </a:tc>
                <a:tc>
                  <a:txBody>
                    <a:bodyPr/>
                    <a:lstStyle/>
                    <a:p>
                      <a:pPr algn="ctr">
                        <a:lnSpc>
                          <a:spcPct val="107000"/>
                        </a:lnSpc>
                        <a:spcAft>
                          <a:spcPts val="0"/>
                        </a:spcAft>
                      </a:pPr>
                      <a:r>
                        <a:rPr lang="pl-PL" sz="800" b="1" dirty="0">
                          <a:solidFill>
                            <a:schemeClr val="tx1"/>
                          </a:solidFill>
                          <a:effectLst/>
                        </a:rPr>
                        <a:t>zakończenia zadania</a:t>
                      </a:r>
                      <a:endParaRPr lang="pl-PL"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158" marR="18158" marT="0" marB="0" anchor="ctr">
                    <a:solidFill>
                      <a:schemeClr val="accent2"/>
                    </a:solidFill>
                  </a:tcPr>
                </a:tc>
                <a:extLst>
                  <a:ext uri="{0D108BD9-81ED-4DB2-BD59-A6C34878D82A}">
                    <a16:rowId xmlns:a16="http://schemas.microsoft.com/office/drawing/2014/main" val="2174950594"/>
                  </a:ext>
                </a:extLst>
              </a:tr>
              <a:tr h="545709">
                <a:tc>
                  <a:txBody>
                    <a:bodyPr/>
                    <a:lstStyle/>
                    <a:p>
                      <a:pPr algn="ctr">
                        <a:lnSpc>
                          <a:spcPct val="107000"/>
                        </a:lnSpc>
                        <a:spcAft>
                          <a:spcPts val="0"/>
                        </a:spcAft>
                      </a:pPr>
                      <a:r>
                        <a:rPr lang="pl-PL" sz="1000" dirty="0">
                          <a:solidFill>
                            <a:schemeClr val="tx1"/>
                          </a:solidFill>
                          <a:effectLst/>
                        </a:rPr>
                        <a:t>1</a:t>
                      </a:r>
                      <a:endParaRPr lang="pl-PL"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158" marR="18158" marT="0" marB="0" anchor="ctr">
                    <a:solidFill>
                      <a:schemeClr val="accent2"/>
                    </a:solidFill>
                  </a:tcPr>
                </a:tc>
                <a:tc>
                  <a:txBody>
                    <a:bodyPr/>
                    <a:lstStyle/>
                    <a:p>
                      <a:pPr>
                        <a:lnSpc>
                          <a:spcPct val="107000"/>
                        </a:lnSpc>
                        <a:spcAft>
                          <a:spcPts val="0"/>
                        </a:spcAft>
                      </a:pPr>
                      <a:r>
                        <a:rPr lang="pl-PL" sz="800" dirty="0">
                          <a:effectLst/>
                        </a:rPr>
                        <a:t>Opracowanie dokumentacji i remont jazu na stopniu wodnym Augustów w km 32+500 Kanału Augustowskiego</a:t>
                      </a:r>
                      <a:endParaRPr lang="pl-P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8158" marR="18158" marT="0" marB="0" anchor="ctr"/>
                </a:tc>
                <a:tc>
                  <a:txBody>
                    <a:bodyPr/>
                    <a:lstStyle/>
                    <a:p>
                      <a:pPr algn="ctr">
                        <a:lnSpc>
                          <a:spcPct val="107000"/>
                        </a:lnSpc>
                        <a:spcAft>
                          <a:spcPts val="0"/>
                        </a:spcAft>
                      </a:pPr>
                      <a:r>
                        <a:rPr lang="pl-PL" sz="800" dirty="0">
                          <a:effectLst/>
                        </a:rPr>
                        <a:t>RZGW Białystok</a:t>
                      </a:r>
                      <a:endParaRPr lang="pl-P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8158" marR="18158" marT="0" marB="0" anchor="ctr"/>
                </a:tc>
                <a:tc>
                  <a:txBody>
                    <a:bodyPr/>
                    <a:lstStyle/>
                    <a:p>
                      <a:pPr algn="ctr">
                        <a:lnSpc>
                          <a:spcPct val="107000"/>
                        </a:lnSpc>
                        <a:spcAft>
                          <a:spcPts val="0"/>
                        </a:spcAft>
                      </a:pPr>
                      <a:r>
                        <a:rPr lang="pl-PL" sz="800" dirty="0">
                          <a:effectLst/>
                        </a:rPr>
                        <a:t>podlaskie</a:t>
                      </a:r>
                      <a:endParaRPr lang="pl-P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8158" marR="18158" marT="0" marB="0" anchor="ctr"/>
                </a:tc>
                <a:tc>
                  <a:txBody>
                    <a:bodyPr/>
                    <a:lstStyle/>
                    <a:p>
                      <a:pPr algn="ctr">
                        <a:lnSpc>
                          <a:spcPct val="107000"/>
                        </a:lnSpc>
                        <a:spcAft>
                          <a:spcPts val="0"/>
                        </a:spcAft>
                      </a:pPr>
                      <a:r>
                        <a:rPr lang="pl-PL" sz="800" dirty="0">
                          <a:effectLst/>
                        </a:rPr>
                        <a:t>Wisły</a:t>
                      </a:r>
                      <a:endParaRPr lang="pl-P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8158" marR="18158" marT="0" marB="0" anchor="ctr"/>
                </a:tc>
                <a:tc>
                  <a:txBody>
                    <a:bodyPr/>
                    <a:lstStyle/>
                    <a:p>
                      <a:pPr algn="ctr">
                        <a:lnSpc>
                          <a:spcPct val="107000"/>
                        </a:lnSpc>
                        <a:spcAft>
                          <a:spcPts val="0"/>
                        </a:spcAft>
                      </a:pPr>
                      <a:r>
                        <a:rPr lang="pl-PL" sz="800" dirty="0">
                          <a:solidFill>
                            <a:srgbClr val="0070C0"/>
                          </a:solidFill>
                          <a:effectLst/>
                        </a:rPr>
                        <a:t>Kanał Augustowski</a:t>
                      </a:r>
                      <a:endParaRPr lang="pl-PL"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18158" marR="18158" marT="0" marB="0" anchor="ctr"/>
                </a:tc>
                <a:tc>
                  <a:txBody>
                    <a:bodyPr/>
                    <a:lstStyle/>
                    <a:p>
                      <a:pPr>
                        <a:lnSpc>
                          <a:spcPct val="107000"/>
                        </a:lnSpc>
                        <a:spcAft>
                          <a:spcPts val="0"/>
                        </a:spcAft>
                      </a:pPr>
                      <a:r>
                        <a:rPr lang="pl-PL" sz="800" dirty="0">
                          <a:effectLst/>
                        </a:rPr>
                        <a:t>1.Opracowanie dokumentacji projektowej i decyzji adm.</a:t>
                      </a:r>
                      <a:br>
                        <a:rPr lang="pl-PL" sz="800" dirty="0">
                          <a:effectLst/>
                        </a:rPr>
                      </a:br>
                      <a:r>
                        <a:rPr lang="pl-PL" sz="800" dirty="0">
                          <a:effectLst/>
                        </a:rPr>
                        <a:t>2.Przebudowy jazu (odbudowie umocnień brzegowych, wymiana mechanizmów zasuw, remont konstrukcji betonowych, wymiana barier ochronnych.</a:t>
                      </a:r>
                      <a:endParaRPr lang="pl-P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8158" marR="18158" marT="0" marB="0" anchor="ctr"/>
                </a:tc>
                <a:tc>
                  <a:txBody>
                    <a:bodyPr/>
                    <a:lstStyle/>
                    <a:p>
                      <a:pPr algn="ctr">
                        <a:lnSpc>
                          <a:spcPct val="107000"/>
                        </a:lnSpc>
                        <a:spcAft>
                          <a:spcPts val="0"/>
                        </a:spcAft>
                      </a:pPr>
                      <a:r>
                        <a:rPr lang="pl-PL" sz="800" dirty="0">
                          <a:effectLst/>
                        </a:rPr>
                        <a:t>5 000 000</a:t>
                      </a:r>
                      <a:endParaRPr lang="pl-P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8158" marR="18158" marT="0" marB="0" anchor="ctr"/>
                </a:tc>
                <a:tc>
                  <a:txBody>
                    <a:bodyPr/>
                    <a:lstStyle/>
                    <a:p>
                      <a:pPr algn="ctr">
                        <a:lnSpc>
                          <a:spcPct val="107000"/>
                        </a:lnSpc>
                        <a:spcAft>
                          <a:spcPts val="0"/>
                        </a:spcAft>
                      </a:pPr>
                      <a:r>
                        <a:rPr lang="pl-PL" sz="800" b="0" dirty="0">
                          <a:solidFill>
                            <a:schemeClr val="tx1"/>
                          </a:solidFill>
                          <a:effectLst/>
                        </a:rPr>
                        <a:t>2020</a:t>
                      </a:r>
                      <a:endParaRPr lang="pl-PL"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158" marR="18158" marT="0" marB="0" anchor="ctr"/>
                </a:tc>
                <a:tc>
                  <a:txBody>
                    <a:bodyPr/>
                    <a:lstStyle/>
                    <a:p>
                      <a:pPr algn="ctr">
                        <a:lnSpc>
                          <a:spcPct val="107000"/>
                        </a:lnSpc>
                        <a:spcAft>
                          <a:spcPts val="0"/>
                        </a:spcAft>
                      </a:pPr>
                      <a:r>
                        <a:rPr lang="pl-PL" sz="800" dirty="0">
                          <a:effectLst/>
                        </a:rPr>
                        <a:t>2022</a:t>
                      </a:r>
                      <a:endParaRPr lang="pl-P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8158" marR="18158" marT="0" marB="0" anchor="ctr"/>
                </a:tc>
                <a:extLst>
                  <a:ext uri="{0D108BD9-81ED-4DB2-BD59-A6C34878D82A}">
                    <a16:rowId xmlns:a16="http://schemas.microsoft.com/office/drawing/2014/main" val="3760022915"/>
                  </a:ext>
                </a:extLst>
              </a:tr>
              <a:tr h="821586">
                <a:tc>
                  <a:txBody>
                    <a:bodyPr/>
                    <a:lstStyle/>
                    <a:p>
                      <a:pPr algn="ctr">
                        <a:lnSpc>
                          <a:spcPct val="107000"/>
                        </a:lnSpc>
                        <a:spcAft>
                          <a:spcPts val="0"/>
                        </a:spcAft>
                      </a:pPr>
                      <a:r>
                        <a:rPr lang="pl-PL"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a:t>
                      </a:r>
                    </a:p>
                  </a:txBody>
                  <a:tcPr marL="18158" marR="18158" marT="0" marB="0" anchor="ctr">
                    <a:solidFill>
                      <a:schemeClr val="accent2"/>
                    </a:solidFill>
                  </a:tcPr>
                </a:tc>
                <a:tc>
                  <a:txBody>
                    <a:bodyPr/>
                    <a:lstStyle/>
                    <a:p>
                      <a:pPr>
                        <a:lnSpc>
                          <a:spcPct val="107000"/>
                        </a:lnSpc>
                        <a:spcAft>
                          <a:spcPts val="0"/>
                        </a:spcAft>
                      </a:pPr>
                      <a:r>
                        <a:rPr lang="pl-PL"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Rzeka Rokietnica - odbudowa koryta wraz z budowlami komunikacyjnymi i wodnymi w km 0+000-14+890 pow. Wysokie Mazowieckie </a:t>
                      </a:r>
                    </a:p>
                  </a:txBody>
                  <a:tcPr marL="18158" marR="18158" marT="0" marB="0" anchor="ctr"/>
                </a:tc>
                <a:tc>
                  <a:txBody>
                    <a:bodyPr/>
                    <a:lstStyle/>
                    <a:p>
                      <a:pPr algn="ctr">
                        <a:lnSpc>
                          <a:spcPct val="107000"/>
                        </a:lnSpc>
                        <a:spcAft>
                          <a:spcPts val="0"/>
                        </a:spcAft>
                      </a:pPr>
                      <a:r>
                        <a:rPr lang="pl-PL" sz="800" dirty="0">
                          <a:effectLst/>
                        </a:rPr>
                        <a:t>RZGW Białystok</a:t>
                      </a:r>
                      <a:endParaRPr lang="pl-P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8158" marR="18158" marT="0" marB="0" anchor="ctr"/>
                </a:tc>
                <a:tc>
                  <a:txBody>
                    <a:bodyPr/>
                    <a:lstStyle/>
                    <a:p>
                      <a:pPr algn="ctr">
                        <a:lnSpc>
                          <a:spcPct val="107000"/>
                        </a:lnSpc>
                        <a:spcAft>
                          <a:spcPts val="0"/>
                        </a:spcAft>
                      </a:pPr>
                      <a:r>
                        <a:rPr lang="pl-PL" sz="800" dirty="0">
                          <a:effectLst/>
                        </a:rPr>
                        <a:t>podlaskie</a:t>
                      </a:r>
                      <a:endParaRPr lang="pl-P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8158" marR="18158"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pl-PL" sz="800" dirty="0">
                          <a:effectLst/>
                        </a:rPr>
                        <a:t>Wisły</a:t>
                      </a:r>
                      <a:endParaRPr lang="pl-PL"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pl-P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8158" marR="18158" marT="0" marB="0" anchor="ctr"/>
                </a:tc>
                <a:tc>
                  <a:txBody>
                    <a:bodyPr/>
                    <a:lstStyle/>
                    <a:p>
                      <a:pPr algn="ctr">
                        <a:lnSpc>
                          <a:spcPct val="107000"/>
                        </a:lnSpc>
                        <a:spcAft>
                          <a:spcPts val="0"/>
                        </a:spcAft>
                      </a:pPr>
                      <a:r>
                        <a:rPr lang="pl-PL" sz="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Rokietnica</a:t>
                      </a:r>
                    </a:p>
                  </a:txBody>
                  <a:tcPr marL="18158" marR="18158" marT="0" marB="0" anchor="ctr"/>
                </a:tc>
                <a:tc>
                  <a:txBody>
                    <a:bodyPr/>
                    <a:lstStyle/>
                    <a:p>
                      <a:pPr marL="0" indent="0">
                        <a:lnSpc>
                          <a:spcPct val="107000"/>
                        </a:lnSpc>
                        <a:spcAft>
                          <a:spcPts val="0"/>
                        </a:spcAft>
                        <a:buNone/>
                      </a:pPr>
                      <a:r>
                        <a:rPr lang="pl-PL" sz="800" dirty="0">
                          <a:effectLst/>
                          <a:latin typeface="Calibri" panose="020F0502020204030204" pitchFamily="34" charset="0"/>
                          <a:ea typeface="Calibri" panose="020F0502020204030204" pitchFamily="34" charset="0"/>
                          <a:cs typeface="Times New Roman" panose="02020603050405020304" pitchFamily="18" charset="0"/>
                        </a:rPr>
                        <a:t>1. Opracowanie dokumentacji projektowej </a:t>
                      </a:r>
                    </a:p>
                    <a:p>
                      <a:pPr marL="0" indent="0">
                        <a:lnSpc>
                          <a:spcPct val="107000"/>
                        </a:lnSpc>
                        <a:spcAft>
                          <a:spcPts val="0"/>
                        </a:spcAft>
                        <a:buNone/>
                      </a:pPr>
                      <a:r>
                        <a:rPr lang="pl-PL" sz="800" dirty="0">
                          <a:effectLst/>
                          <a:latin typeface="Calibri" panose="020F0502020204030204" pitchFamily="34" charset="0"/>
                          <a:ea typeface="Calibri" panose="020F0502020204030204" pitchFamily="34" charset="0"/>
                          <a:cs typeface="Times New Roman" panose="02020603050405020304" pitchFamily="18" charset="0"/>
                        </a:rPr>
                        <a:t>2. odbudowa koryta w km 0+000 do 14+890 wraz z budowlami polegająca na: rozbiórce istniejących budowli, budowie nowych w ich miejscu, </a:t>
                      </a:r>
                    </a:p>
                    <a:p>
                      <a:pPr marL="0" indent="0">
                        <a:lnSpc>
                          <a:spcPct val="107000"/>
                        </a:lnSpc>
                        <a:spcAft>
                          <a:spcPts val="0"/>
                        </a:spcAft>
                        <a:buNone/>
                      </a:pPr>
                      <a:r>
                        <a:rPr lang="pl-PL" sz="800" dirty="0">
                          <a:effectLst/>
                          <a:latin typeface="Calibri" panose="020F0502020204030204" pitchFamily="34" charset="0"/>
                          <a:ea typeface="Calibri" panose="020F0502020204030204" pitchFamily="34" charset="0"/>
                          <a:cs typeface="Times New Roman" panose="02020603050405020304" pitchFamily="18" charset="0"/>
                        </a:rPr>
                        <a:t>3. odbudowa brodów, umocnieniu odcinkowym skarp i dna rzeki.</a:t>
                      </a:r>
                    </a:p>
                    <a:p>
                      <a:pPr marL="0" indent="0">
                        <a:lnSpc>
                          <a:spcPct val="107000"/>
                        </a:lnSpc>
                        <a:spcAft>
                          <a:spcPts val="0"/>
                        </a:spcAft>
                        <a:buNone/>
                      </a:pPr>
                      <a:r>
                        <a:rPr lang="pl-PL" sz="800" dirty="0">
                          <a:effectLst/>
                          <a:latin typeface="Calibri" panose="020F0502020204030204" pitchFamily="34" charset="0"/>
                          <a:ea typeface="Calibri" panose="020F0502020204030204" pitchFamily="34" charset="0"/>
                          <a:cs typeface="Times New Roman" panose="02020603050405020304" pitchFamily="18" charset="0"/>
                        </a:rPr>
                        <a:t>4. Odbudowa budowli komunikacyjnych,</a:t>
                      </a:r>
                    </a:p>
                  </a:txBody>
                  <a:tcPr marL="18158" marR="18158" marT="0" marB="0" anchor="ctr"/>
                </a:tc>
                <a:tc>
                  <a:txBody>
                    <a:bodyPr/>
                    <a:lstStyle/>
                    <a:p>
                      <a:pPr algn="ctr">
                        <a:lnSpc>
                          <a:spcPct val="107000"/>
                        </a:lnSpc>
                        <a:spcAft>
                          <a:spcPts val="0"/>
                        </a:spcAft>
                      </a:pPr>
                      <a:r>
                        <a:rPr lang="pl-PL" sz="800" dirty="0">
                          <a:effectLst/>
                          <a:latin typeface="Calibri" panose="020F0502020204030204" pitchFamily="34" charset="0"/>
                          <a:ea typeface="Calibri" panose="020F0502020204030204" pitchFamily="34" charset="0"/>
                          <a:cs typeface="Times New Roman" panose="02020603050405020304" pitchFamily="18" charset="0"/>
                        </a:rPr>
                        <a:t>7 400 000</a:t>
                      </a:r>
                    </a:p>
                  </a:txBody>
                  <a:tcPr marL="18158" marR="18158" marT="0" marB="0" anchor="ctr"/>
                </a:tc>
                <a:tc>
                  <a:txBody>
                    <a:bodyPr/>
                    <a:lstStyle/>
                    <a:p>
                      <a:pPr algn="ctr">
                        <a:lnSpc>
                          <a:spcPct val="107000"/>
                        </a:lnSpc>
                        <a:spcAft>
                          <a:spcPts val="0"/>
                        </a:spcAft>
                      </a:pPr>
                      <a:r>
                        <a:rPr lang="pl-PL"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2020</a:t>
                      </a:r>
                    </a:p>
                  </a:txBody>
                  <a:tcPr marL="18158" marR="18158" marT="0" marB="0" anchor="ctr"/>
                </a:tc>
                <a:tc>
                  <a:txBody>
                    <a:bodyPr/>
                    <a:lstStyle/>
                    <a:p>
                      <a:pPr algn="ctr">
                        <a:lnSpc>
                          <a:spcPct val="107000"/>
                        </a:lnSpc>
                        <a:spcAft>
                          <a:spcPts val="0"/>
                        </a:spcAft>
                      </a:pPr>
                      <a:endParaRPr lang="pl-P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8158" marR="18158" marT="0" marB="0" anchor="ctr"/>
                </a:tc>
                <a:extLst>
                  <a:ext uri="{0D108BD9-81ED-4DB2-BD59-A6C34878D82A}">
                    <a16:rowId xmlns:a16="http://schemas.microsoft.com/office/drawing/2014/main" val="548223518"/>
                  </a:ext>
                </a:extLst>
              </a:tr>
              <a:tr h="510744">
                <a:tc>
                  <a:txBody>
                    <a:bodyPr/>
                    <a:lstStyle/>
                    <a:p>
                      <a:pPr algn="ctr">
                        <a:lnSpc>
                          <a:spcPct val="107000"/>
                        </a:lnSpc>
                        <a:spcAft>
                          <a:spcPts val="0"/>
                        </a:spcAft>
                      </a:pPr>
                      <a:r>
                        <a:rPr lang="pl-PL"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a:t>
                      </a:r>
                    </a:p>
                  </a:txBody>
                  <a:tcPr marL="20134" marR="20134" marT="0" marB="0" anchor="ctr">
                    <a:solidFill>
                      <a:schemeClr val="accent2"/>
                    </a:solidFill>
                  </a:tcPr>
                </a:tc>
                <a:tc>
                  <a:txBody>
                    <a:bodyPr/>
                    <a:lstStyle/>
                    <a:p>
                      <a:pPr>
                        <a:lnSpc>
                          <a:spcPct val="107000"/>
                        </a:lnSpc>
                        <a:spcAft>
                          <a:spcPts val="0"/>
                        </a:spcAft>
                      </a:pPr>
                      <a:r>
                        <a:rPr lang="pl-PL" sz="800" dirty="0">
                          <a:effectLst/>
                        </a:rPr>
                        <a:t>Poprawa retencji w zlewni </a:t>
                      </a:r>
                      <a:r>
                        <a:rPr lang="pl-PL" sz="800" b="0" dirty="0">
                          <a:solidFill>
                            <a:schemeClr val="tx1"/>
                          </a:solidFill>
                          <a:effectLst/>
                        </a:rPr>
                        <a:t>rzeki Jabłonka (dopływ rz. Gać)</a:t>
                      </a:r>
                      <a:r>
                        <a:rPr lang="pl-PL" sz="800" dirty="0">
                          <a:solidFill>
                            <a:schemeClr val="tx1"/>
                          </a:solidFill>
                          <a:effectLst/>
                        </a:rPr>
                        <a:t>  </a:t>
                      </a:r>
                      <a:r>
                        <a:rPr lang="pl-PL" sz="800" dirty="0">
                          <a:effectLst/>
                        </a:rPr>
                        <a:t>poprzez odbudowę jazów, pow. zambrowski i łomżyński</a:t>
                      </a:r>
                      <a:endParaRPr lang="pl-P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0134" marR="20134" marT="0" marB="0" anchor="ctr"/>
                </a:tc>
                <a:tc>
                  <a:txBody>
                    <a:bodyPr/>
                    <a:lstStyle/>
                    <a:p>
                      <a:pPr algn="ctr">
                        <a:lnSpc>
                          <a:spcPct val="107000"/>
                        </a:lnSpc>
                        <a:spcAft>
                          <a:spcPts val="0"/>
                        </a:spcAft>
                      </a:pPr>
                      <a:r>
                        <a:rPr lang="pl-PL" sz="800" dirty="0">
                          <a:effectLst/>
                        </a:rPr>
                        <a:t>RZGW Białystok</a:t>
                      </a:r>
                      <a:endParaRPr lang="pl-P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0134" marR="20134" marT="0" marB="0" anchor="ctr"/>
                </a:tc>
                <a:tc>
                  <a:txBody>
                    <a:bodyPr/>
                    <a:lstStyle/>
                    <a:p>
                      <a:pPr algn="ctr">
                        <a:lnSpc>
                          <a:spcPct val="107000"/>
                        </a:lnSpc>
                        <a:spcAft>
                          <a:spcPts val="0"/>
                        </a:spcAft>
                      </a:pPr>
                      <a:r>
                        <a:rPr lang="pl-PL" sz="800" dirty="0">
                          <a:effectLst/>
                        </a:rPr>
                        <a:t>podlaskie</a:t>
                      </a:r>
                      <a:endParaRPr lang="pl-P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0134" marR="20134" marT="0" marB="0" anchor="ctr"/>
                </a:tc>
                <a:tc>
                  <a:txBody>
                    <a:bodyPr/>
                    <a:lstStyle/>
                    <a:p>
                      <a:pPr algn="ctr">
                        <a:lnSpc>
                          <a:spcPct val="107000"/>
                        </a:lnSpc>
                        <a:spcAft>
                          <a:spcPts val="0"/>
                        </a:spcAft>
                      </a:pPr>
                      <a:r>
                        <a:rPr lang="pl-PL" sz="800" dirty="0">
                          <a:effectLst/>
                        </a:rPr>
                        <a:t>Wisły</a:t>
                      </a:r>
                      <a:endParaRPr lang="pl-P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0134" marR="20134" marT="0" marB="0" anchor="ctr"/>
                </a:tc>
                <a:tc>
                  <a:txBody>
                    <a:bodyPr/>
                    <a:lstStyle/>
                    <a:p>
                      <a:pPr algn="ctr">
                        <a:lnSpc>
                          <a:spcPct val="107000"/>
                        </a:lnSpc>
                        <a:spcAft>
                          <a:spcPts val="0"/>
                        </a:spcAft>
                      </a:pPr>
                      <a:r>
                        <a:rPr lang="pl-PL" sz="800" dirty="0">
                          <a:solidFill>
                            <a:srgbClr val="0070C0"/>
                          </a:solidFill>
                          <a:effectLst/>
                        </a:rPr>
                        <a:t>Jabłonka</a:t>
                      </a:r>
                      <a:endParaRPr lang="pl-PL"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134" marR="20134" marT="0" marB="0" anchor="ctr"/>
                </a:tc>
                <a:tc>
                  <a:txBody>
                    <a:bodyPr/>
                    <a:lstStyle/>
                    <a:p>
                      <a:pPr>
                        <a:lnSpc>
                          <a:spcPct val="107000"/>
                        </a:lnSpc>
                        <a:spcAft>
                          <a:spcPts val="0"/>
                        </a:spcAft>
                      </a:pPr>
                      <a:r>
                        <a:rPr lang="pl-PL" sz="800" dirty="0">
                          <a:effectLst/>
                        </a:rPr>
                        <a:t>1. dokumentacja projektowej i decyzje administracyjne. Odbudowa jazów rz. Jabłonka w km 1 + 730 m. Milewo</a:t>
                      </a:r>
                      <a:r>
                        <a:rPr lang="pl-PL" sz="800" b="0" dirty="0">
                          <a:solidFill>
                            <a:schemeClr val="tx1"/>
                          </a:solidFill>
                          <a:effectLst/>
                        </a:rPr>
                        <a:t>, gm. Łomża i 2 + 700 m. Poryte Jabłoń, gm. Zambrów</a:t>
                      </a:r>
                      <a:endParaRPr lang="pl-PL"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134" marR="20134" marT="0" marB="0" anchor="ctr"/>
                </a:tc>
                <a:tc>
                  <a:txBody>
                    <a:bodyPr/>
                    <a:lstStyle/>
                    <a:p>
                      <a:pPr algn="ctr">
                        <a:lnSpc>
                          <a:spcPct val="107000"/>
                        </a:lnSpc>
                        <a:spcAft>
                          <a:spcPts val="0"/>
                        </a:spcAft>
                      </a:pPr>
                      <a:r>
                        <a:rPr lang="pl-PL" sz="800" dirty="0">
                          <a:effectLst/>
                        </a:rPr>
                        <a:t>3 801 000 </a:t>
                      </a:r>
                      <a:endParaRPr lang="pl-P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0134" marR="20134" marT="0" marB="0" anchor="ctr"/>
                </a:tc>
                <a:tc>
                  <a:txBody>
                    <a:bodyPr/>
                    <a:lstStyle/>
                    <a:p>
                      <a:pPr algn="ctr">
                        <a:lnSpc>
                          <a:spcPct val="107000"/>
                        </a:lnSpc>
                        <a:spcAft>
                          <a:spcPts val="0"/>
                        </a:spcAft>
                      </a:pPr>
                      <a:r>
                        <a:rPr lang="pl-PL" sz="800" dirty="0">
                          <a:effectLst/>
                        </a:rPr>
                        <a:t>2022</a:t>
                      </a:r>
                      <a:endParaRPr lang="pl-P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0134" marR="20134" marT="0" marB="0" anchor="ctr"/>
                </a:tc>
                <a:tc>
                  <a:txBody>
                    <a:bodyPr/>
                    <a:lstStyle/>
                    <a:p>
                      <a:pPr algn="ctr">
                        <a:lnSpc>
                          <a:spcPct val="107000"/>
                        </a:lnSpc>
                        <a:spcAft>
                          <a:spcPts val="0"/>
                        </a:spcAft>
                      </a:pPr>
                      <a:endParaRPr lang="pl-P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0134" marR="20134" marT="0" marB="0" anchor="ctr"/>
                </a:tc>
                <a:extLst>
                  <a:ext uri="{0D108BD9-81ED-4DB2-BD59-A6C34878D82A}">
                    <a16:rowId xmlns:a16="http://schemas.microsoft.com/office/drawing/2014/main" val="76605761"/>
                  </a:ext>
                </a:extLst>
              </a:tr>
              <a:tr h="407771">
                <a:tc>
                  <a:txBody>
                    <a:bodyPr/>
                    <a:lstStyle/>
                    <a:p>
                      <a:pPr algn="ctr">
                        <a:lnSpc>
                          <a:spcPct val="107000"/>
                        </a:lnSpc>
                        <a:spcAft>
                          <a:spcPts val="0"/>
                        </a:spcAft>
                      </a:pPr>
                      <a:r>
                        <a:rPr lang="pl-PL"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a:t>
                      </a:r>
                    </a:p>
                  </a:txBody>
                  <a:tcPr marL="18158" marR="18158" marT="0" marB="0" anchor="ctr">
                    <a:solidFill>
                      <a:schemeClr val="accent2"/>
                    </a:solidFill>
                  </a:tcPr>
                </a:tc>
                <a:tc>
                  <a:txBody>
                    <a:bodyPr/>
                    <a:lstStyle/>
                    <a:p>
                      <a:pPr>
                        <a:lnSpc>
                          <a:spcPct val="107000"/>
                        </a:lnSpc>
                        <a:spcAft>
                          <a:spcPts val="800"/>
                        </a:spcAft>
                      </a:pPr>
                      <a:r>
                        <a:rPr lang="pl-PL" sz="800" dirty="0">
                          <a:effectLst/>
                        </a:rPr>
                        <a:t>Kształtowanie przekroju podłużnego i poprzecznego koryta Kanał Kuwaski z 4 szt. budowlami w km 0+000-14+900 gm. Grajewo i Rajgród</a:t>
                      </a:r>
                      <a:endParaRPr lang="pl-P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8158" marR="18158" marT="0" marB="0" anchor="ctr"/>
                </a:tc>
                <a:tc>
                  <a:txBody>
                    <a:bodyPr/>
                    <a:lstStyle/>
                    <a:p>
                      <a:pPr algn="ctr">
                        <a:lnSpc>
                          <a:spcPct val="107000"/>
                        </a:lnSpc>
                        <a:spcAft>
                          <a:spcPts val="0"/>
                        </a:spcAft>
                      </a:pPr>
                      <a:r>
                        <a:rPr lang="pl-PL" sz="800" dirty="0">
                          <a:effectLst/>
                        </a:rPr>
                        <a:t>RZGW Białystok</a:t>
                      </a:r>
                      <a:endParaRPr lang="pl-P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8158" marR="18158" marT="0" marB="0" anchor="ctr"/>
                </a:tc>
                <a:tc>
                  <a:txBody>
                    <a:bodyPr/>
                    <a:lstStyle/>
                    <a:p>
                      <a:pPr algn="ctr">
                        <a:lnSpc>
                          <a:spcPct val="107000"/>
                        </a:lnSpc>
                        <a:spcAft>
                          <a:spcPts val="0"/>
                        </a:spcAft>
                      </a:pPr>
                      <a:r>
                        <a:rPr lang="pl-PL" sz="800" dirty="0">
                          <a:effectLst/>
                        </a:rPr>
                        <a:t>podlaskie</a:t>
                      </a:r>
                      <a:endParaRPr lang="pl-P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8158" marR="18158" marT="0" marB="0" anchor="ctr"/>
                </a:tc>
                <a:tc>
                  <a:txBody>
                    <a:bodyPr/>
                    <a:lstStyle/>
                    <a:p>
                      <a:pPr algn="ctr">
                        <a:lnSpc>
                          <a:spcPct val="107000"/>
                        </a:lnSpc>
                        <a:spcAft>
                          <a:spcPts val="0"/>
                        </a:spcAft>
                      </a:pPr>
                      <a:r>
                        <a:rPr lang="pl-PL" sz="800" dirty="0">
                          <a:effectLst/>
                        </a:rPr>
                        <a:t>Wisły</a:t>
                      </a:r>
                      <a:endParaRPr lang="pl-P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8158" marR="18158" marT="0" marB="0" anchor="ctr"/>
                </a:tc>
                <a:tc>
                  <a:txBody>
                    <a:bodyPr/>
                    <a:lstStyle/>
                    <a:p>
                      <a:pPr algn="ctr">
                        <a:lnSpc>
                          <a:spcPct val="107000"/>
                        </a:lnSpc>
                        <a:spcAft>
                          <a:spcPts val="0"/>
                        </a:spcAft>
                      </a:pPr>
                      <a:r>
                        <a:rPr lang="pl-PL" sz="800" dirty="0">
                          <a:solidFill>
                            <a:srgbClr val="0070C0"/>
                          </a:solidFill>
                          <a:effectLst/>
                        </a:rPr>
                        <a:t>Kanał Kuwaski</a:t>
                      </a:r>
                      <a:endParaRPr lang="pl-PL"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18158" marR="18158" marT="0" marB="0" anchor="ctr"/>
                </a:tc>
                <a:tc>
                  <a:txBody>
                    <a:bodyPr/>
                    <a:lstStyle/>
                    <a:p>
                      <a:pPr>
                        <a:lnSpc>
                          <a:spcPct val="107000"/>
                        </a:lnSpc>
                        <a:spcAft>
                          <a:spcPts val="0"/>
                        </a:spcAft>
                      </a:pPr>
                      <a:r>
                        <a:rPr lang="pl-PL" sz="800" dirty="0">
                          <a:effectLst/>
                        </a:rPr>
                        <a:t>1. Zwiększeniu retencji korytowej,</a:t>
                      </a:r>
                    </a:p>
                    <a:p>
                      <a:pPr>
                        <a:lnSpc>
                          <a:spcPct val="107000"/>
                        </a:lnSpc>
                        <a:spcAft>
                          <a:spcPts val="0"/>
                        </a:spcAft>
                      </a:pPr>
                      <a:r>
                        <a:rPr lang="pl-PL" sz="800" dirty="0">
                          <a:effectLst/>
                        </a:rPr>
                        <a:t>2. Przebudowa istniejących budowli</a:t>
                      </a:r>
                    </a:p>
                    <a:p>
                      <a:pPr>
                        <a:lnSpc>
                          <a:spcPct val="107000"/>
                        </a:lnSpc>
                        <a:spcAft>
                          <a:spcPts val="0"/>
                        </a:spcAft>
                      </a:pPr>
                      <a:r>
                        <a:rPr lang="pl-PL" sz="800" dirty="0">
                          <a:effectLst/>
                        </a:rPr>
                        <a:t>3. Budowa nowych budowli.</a:t>
                      </a:r>
                      <a:endParaRPr lang="pl-P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8158" marR="18158" marT="0" marB="0" anchor="ctr"/>
                </a:tc>
                <a:tc>
                  <a:txBody>
                    <a:bodyPr/>
                    <a:lstStyle/>
                    <a:p>
                      <a:pPr algn="ctr">
                        <a:lnSpc>
                          <a:spcPct val="107000"/>
                        </a:lnSpc>
                        <a:spcAft>
                          <a:spcPts val="0"/>
                        </a:spcAft>
                      </a:pPr>
                      <a:r>
                        <a:rPr lang="pl-PL" sz="800">
                          <a:effectLst/>
                        </a:rPr>
                        <a:t> </a:t>
                      </a:r>
                      <a:endParaRPr lang="pl-PL" sz="800">
                        <a:effectLst/>
                        <a:latin typeface="Calibri" panose="020F0502020204030204" pitchFamily="34" charset="0"/>
                        <a:ea typeface="Calibri" panose="020F0502020204030204" pitchFamily="34" charset="0"/>
                        <a:cs typeface="Times New Roman" panose="02020603050405020304" pitchFamily="18" charset="0"/>
                      </a:endParaRPr>
                    </a:p>
                  </a:txBody>
                  <a:tcPr marL="18158" marR="18158" marT="0" marB="0" anchor="ctr"/>
                </a:tc>
                <a:tc>
                  <a:txBody>
                    <a:bodyPr/>
                    <a:lstStyle/>
                    <a:p>
                      <a:pPr algn="ctr">
                        <a:lnSpc>
                          <a:spcPct val="107000"/>
                        </a:lnSpc>
                        <a:spcAft>
                          <a:spcPts val="0"/>
                        </a:spcAft>
                      </a:pPr>
                      <a:r>
                        <a:rPr lang="pl-PL" sz="800" dirty="0">
                          <a:effectLst/>
                          <a:latin typeface="Calibri" panose="020F0502020204030204" pitchFamily="34" charset="0"/>
                          <a:ea typeface="Calibri" panose="020F0502020204030204" pitchFamily="34" charset="0"/>
                          <a:cs typeface="Times New Roman" panose="02020603050405020304" pitchFamily="18" charset="0"/>
                        </a:rPr>
                        <a:t>2022</a:t>
                      </a:r>
                    </a:p>
                  </a:txBody>
                  <a:tcPr marL="18158" marR="18158" marT="0" marB="0" anchor="ctr"/>
                </a:tc>
                <a:tc>
                  <a:txBody>
                    <a:bodyPr/>
                    <a:lstStyle/>
                    <a:p>
                      <a:pPr algn="ctr">
                        <a:lnSpc>
                          <a:spcPct val="107000"/>
                        </a:lnSpc>
                        <a:spcAft>
                          <a:spcPts val="0"/>
                        </a:spcAft>
                      </a:pPr>
                      <a:endParaRPr lang="pl-P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8158" marR="18158" marT="0" marB="0" anchor="ctr"/>
                </a:tc>
                <a:extLst>
                  <a:ext uri="{0D108BD9-81ED-4DB2-BD59-A6C34878D82A}">
                    <a16:rowId xmlns:a16="http://schemas.microsoft.com/office/drawing/2014/main" val="389565499"/>
                  </a:ext>
                </a:extLst>
              </a:tr>
              <a:tr h="407771">
                <a:tc>
                  <a:txBody>
                    <a:bodyPr/>
                    <a:lstStyle/>
                    <a:p>
                      <a:pPr algn="ctr">
                        <a:lnSpc>
                          <a:spcPct val="107000"/>
                        </a:lnSpc>
                        <a:spcAft>
                          <a:spcPts val="0"/>
                        </a:spcAft>
                      </a:pPr>
                      <a:r>
                        <a:rPr lang="pl-PL"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a:t>
                      </a:r>
                    </a:p>
                  </a:txBody>
                  <a:tcPr marL="18158" marR="18158" marT="0" marB="0" anchor="ctr">
                    <a:solidFill>
                      <a:schemeClr val="accent2"/>
                    </a:solidFill>
                  </a:tcPr>
                </a:tc>
                <a:tc>
                  <a:txBody>
                    <a:bodyPr/>
                    <a:lstStyle/>
                    <a:p>
                      <a:pPr>
                        <a:lnSpc>
                          <a:spcPct val="107000"/>
                        </a:lnSpc>
                        <a:spcAft>
                          <a:spcPts val="800"/>
                        </a:spcAft>
                      </a:pPr>
                      <a:r>
                        <a:rPr lang="pl-PL" sz="800" dirty="0">
                          <a:effectLst/>
                        </a:rPr>
                        <a:t>Rzeka Kulikówka - przebudowa koryta w km 0+000 – 5+300 gm. Dobrzyniewo Duże i gm. Krypno oraz budowli piętrzących w km 1+500  </a:t>
                      </a:r>
                      <a:r>
                        <a:rPr lang="pl-PL" sz="800" dirty="0">
                          <a:solidFill>
                            <a:schemeClr val="tx1"/>
                          </a:solidFill>
                          <a:effectLst/>
                        </a:rPr>
                        <a:t>Borsukówka</a:t>
                      </a:r>
                      <a:r>
                        <a:rPr lang="pl-PL" sz="800" dirty="0">
                          <a:effectLst/>
                        </a:rPr>
                        <a:t>, gm. Dobrzyniewo Duże</a:t>
                      </a:r>
                      <a:endParaRPr lang="pl-PL"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158" marR="18158" marT="0" marB="0" anchor="ctr"/>
                </a:tc>
                <a:tc>
                  <a:txBody>
                    <a:bodyPr/>
                    <a:lstStyle/>
                    <a:p>
                      <a:pPr algn="ctr">
                        <a:lnSpc>
                          <a:spcPct val="107000"/>
                        </a:lnSpc>
                        <a:spcAft>
                          <a:spcPts val="0"/>
                        </a:spcAft>
                      </a:pPr>
                      <a:r>
                        <a:rPr lang="pl-PL" sz="800" dirty="0">
                          <a:effectLst/>
                        </a:rPr>
                        <a:t>RZGW Białystok</a:t>
                      </a:r>
                    </a:p>
                    <a:p>
                      <a:pPr algn="ctr">
                        <a:lnSpc>
                          <a:spcPct val="107000"/>
                        </a:lnSpc>
                        <a:spcAft>
                          <a:spcPts val="0"/>
                        </a:spcAft>
                      </a:pPr>
                      <a:endParaRPr lang="pl-P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8158" marR="18158" marT="0" marB="0" anchor="ctr"/>
                </a:tc>
                <a:tc>
                  <a:txBody>
                    <a:bodyPr/>
                    <a:lstStyle/>
                    <a:p>
                      <a:pPr algn="ctr">
                        <a:lnSpc>
                          <a:spcPct val="107000"/>
                        </a:lnSpc>
                        <a:spcAft>
                          <a:spcPts val="0"/>
                        </a:spcAft>
                      </a:pPr>
                      <a:r>
                        <a:rPr lang="pl-PL" sz="800">
                          <a:effectLst/>
                        </a:rPr>
                        <a:t>podlaskie</a:t>
                      </a:r>
                      <a:endParaRPr lang="pl-PL" sz="800">
                        <a:effectLst/>
                        <a:latin typeface="Calibri" panose="020F0502020204030204" pitchFamily="34" charset="0"/>
                        <a:ea typeface="Calibri" panose="020F0502020204030204" pitchFamily="34" charset="0"/>
                        <a:cs typeface="Times New Roman" panose="02020603050405020304" pitchFamily="18" charset="0"/>
                      </a:endParaRPr>
                    </a:p>
                  </a:txBody>
                  <a:tcPr marL="18158" marR="18158" marT="0" marB="0" anchor="ctr"/>
                </a:tc>
                <a:tc>
                  <a:txBody>
                    <a:bodyPr/>
                    <a:lstStyle/>
                    <a:p>
                      <a:pPr algn="ctr">
                        <a:lnSpc>
                          <a:spcPct val="107000"/>
                        </a:lnSpc>
                        <a:spcAft>
                          <a:spcPts val="0"/>
                        </a:spcAft>
                      </a:pPr>
                      <a:r>
                        <a:rPr lang="pl-PL" sz="800" dirty="0">
                          <a:effectLst/>
                        </a:rPr>
                        <a:t>Wisły</a:t>
                      </a:r>
                      <a:endParaRPr lang="pl-P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8158" marR="18158" marT="0" marB="0" anchor="ctr"/>
                </a:tc>
                <a:tc>
                  <a:txBody>
                    <a:bodyPr/>
                    <a:lstStyle/>
                    <a:p>
                      <a:pPr algn="ctr">
                        <a:lnSpc>
                          <a:spcPct val="107000"/>
                        </a:lnSpc>
                        <a:spcAft>
                          <a:spcPts val="0"/>
                        </a:spcAft>
                      </a:pPr>
                      <a:r>
                        <a:rPr lang="pl-PL" sz="800" dirty="0">
                          <a:solidFill>
                            <a:srgbClr val="0070C0"/>
                          </a:solidFill>
                          <a:effectLst/>
                        </a:rPr>
                        <a:t>Kulikówka</a:t>
                      </a:r>
                      <a:endParaRPr lang="pl-PL" sz="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18158" marR="18158" marT="0" marB="0" anchor="ctr"/>
                </a:tc>
                <a:tc>
                  <a:txBody>
                    <a:bodyPr/>
                    <a:lstStyle/>
                    <a:p>
                      <a:pPr marL="0" indent="0">
                        <a:lnSpc>
                          <a:spcPct val="107000"/>
                        </a:lnSpc>
                        <a:spcAft>
                          <a:spcPts val="0"/>
                        </a:spcAft>
                        <a:buNone/>
                      </a:pPr>
                      <a:r>
                        <a:rPr lang="pl-PL" sz="800" dirty="0">
                          <a:effectLst/>
                        </a:rPr>
                        <a:t>1. Opracowanie dokumentacji projektowej, </a:t>
                      </a:r>
                    </a:p>
                    <a:p>
                      <a:pPr marL="0" indent="0">
                        <a:lnSpc>
                          <a:spcPct val="107000"/>
                        </a:lnSpc>
                        <a:spcAft>
                          <a:spcPts val="0"/>
                        </a:spcAft>
                        <a:buNone/>
                      </a:pPr>
                      <a:r>
                        <a:rPr lang="pl-PL" sz="800" dirty="0">
                          <a:effectLst/>
                        </a:rPr>
                        <a:t>2. Rozbiórka istniejących budowli,</a:t>
                      </a:r>
                    </a:p>
                    <a:p>
                      <a:pPr marL="0" indent="0">
                        <a:lnSpc>
                          <a:spcPct val="107000"/>
                        </a:lnSpc>
                        <a:spcAft>
                          <a:spcPts val="0"/>
                        </a:spcAft>
                        <a:buNone/>
                      </a:pPr>
                      <a:r>
                        <a:rPr lang="pl-PL" sz="800" dirty="0">
                          <a:effectLst/>
                        </a:rPr>
                        <a:t>3. Budowa nowych budowli piętrzących (2 jazy i 1 zastawka). </a:t>
                      </a:r>
                      <a:endParaRPr lang="pl-P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8158" marR="18158" marT="0" marB="0" anchor="ctr"/>
                </a:tc>
                <a:tc>
                  <a:txBody>
                    <a:bodyPr/>
                    <a:lstStyle/>
                    <a:p>
                      <a:pPr algn="ctr">
                        <a:lnSpc>
                          <a:spcPct val="107000"/>
                        </a:lnSpc>
                        <a:spcAft>
                          <a:spcPts val="0"/>
                        </a:spcAft>
                      </a:pPr>
                      <a:r>
                        <a:rPr lang="pl-PL" sz="800" dirty="0">
                          <a:effectLst/>
                        </a:rPr>
                        <a:t>3 466 074</a:t>
                      </a:r>
                      <a:endParaRPr lang="pl-P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8158" marR="18158" marT="0" marB="0" anchor="ctr"/>
                </a:tc>
                <a:tc>
                  <a:txBody>
                    <a:bodyPr/>
                    <a:lstStyle/>
                    <a:p>
                      <a:pPr algn="ctr">
                        <a:lnSpc>
                          <a:spcPct val="107000"/>
                        </a:lnSpc>
                        <a:spcAft>
                          <a:spcPts val="0"/>
                        </a:spcAft>
                      </a:pPr>
                      <a:r>
                        <a:rPr lang="pl-PL" sz="800" b="1" dirty="0">
                          <a:solidFill>
                            <a:schemeClr val="tx1"/>
                          </a:solidFill>
                          <a:effectLst/>
                        </a:rPr>
                        <a:t>2020</a:t>
                      </a:r>
                      <a:endParaRPr lang="pl-PL"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158" marR="18158" marT="0" marB="0" anchor="ctr"/>
                </a:tc>
                <a:tc>
                  <a:txBody>
                    <a:bodyPr/>
                    <a:lstStyle/>
                    <a:p>
                      <a:pPr algn="ctr">
                        <a:lnSpc>
                          <a:spcPct val="107000"/>
                        </a:lnSpc>
                        <a:spcAft>
                          <a:spcPts val="0"/>
                        </a:spcAft>
                      </a:pPr>
                      <a:r>
                        <a:rPr lang="pl-PL" sz="800">
                          <a:effectLst/>
                        </a:rPr>
                        <a:t>2022</a:t>
                      </a:r>
                      <a:endParaRPr lang="pl-PL" sz="800">
                        <a:effectLst/>
                        <a:latin typeface="Calibri" panose="020F0502020204030204" pitchFamily="34" charset="0"/>
                        <a:ea typeface="Calibri" panose="020F0502020204030204" pitchFamily="34" charset="0"/>
                        <a:cs typeface="Times New Roman" panose="02020603050405020304" pitchFamily="18" charset="0"/>
                      </a:endParaRPr>
                    </a:p>
                  </a:txBody>
                  <a:tcPr marL="18158" marR="18158" marT="0" marB="0" anchor="ctr"/>
                </a:tc>
                <a:extLst>
                  <a:ext uri="{0D108BD9-81ED-4DB2-BD59-A6C34878D82A}">
                    <a16:rowId xmlns:a16="http://schemas.microsoft.com/office/drawing/2014/main" val="4119226482"/>
                  </a:ext>
                </a:extLst>
              </a:tr>
              <a:tr h="618377">
                <a:tc>
                  <a:txBody>
                    <a:bodyPr/>
                    <a:lstStyle/>
                    <a:p>
                      <a:pPr algn="ctr">
                        <a:lnSpc>
                          <a:spcPct val="107000"/>
                        </a:lnSpc>
                        <a:spcAft>
                          <a:spcPts val="0"/>
                        </a:spcAft>
                      </a:pPr>
                      <a:r>
                        <a:rPr lang="pl-PL"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a:t>
                      </a:r>
                    </a:p>
                  </a:txBody>
                  <a:tcPr marL="18158" marR="18158" marT="0" marB="0" anchor="ctr">
                    <a:solidFill>
                      <a:schemeClr val="accent2"/>
                    </a:solidFill>
                  </a:tcPr>
                </a:tc>
                <a:tc>
                  <a:txBody>
                    <a:bodyPr/>
                    <a:lstStyle/>
                    <a:p>
                      <a:pPr>
                        <a:lnSpc>
                          <a:spcPct val="107000"/>
                        </a:lnSpc>
                        <a:spcAft>
                          <a:spcPts val="800"/>
                        </a:spcAft>
                      </a:pPr>
                      <a:r>
                        <a:rPr lang="pl-PL" sz="800" dirty="0">
                          <a:effectLst/>
                          <a:latin typeface="Calibri" panose="020F0502020204030204" pitchFamily="34" charset="0"/>
                          <a:ea typeface="Calibri" panose="020F0502020204030204" pitchFamily="34" charset="0"/>
                          <a:cs typeface="Times New Roman" panose="02020603050405020304" pitchFamily="18" charset="0"/>
                        </a:rPr>
                        <a:t>Zwiększenie zdolności retencyjnej zlewni rzeki </a:t>
                      </a:r>
                      <a:r>
                        <a:rPr lang="pl-PL" sz="800" dirty="0" err="1">
                          <a:effectLst/>
                          <a:latin typeface="Calibri" panose="020F0502020204030204" pitchFamily="34" charset="0"/>
                          <a:ea typeface="Calibri" panose="020F0502020204030204" pitchFamily="34" charset="0"/>
                          <a:cs typeface="Times New Roman" panose="02020603050405020304" pitchFamily="18" charset="0"/>
                        </a:rPr>
                        <a:t>Guber</a:t>
                      </a:r>
                      <a:r>
                        <a:rPr lang="pl-PL" sz="800" dirty="0">
                          <a:effectLst/>
                          <a:latin typeface="Calibri" panose="020F0502020204030204" pitchFamily="34" charset="0"/>
                          <a:ea typeface="Calibri" panose="020F0502020204030204" pitchFamily="34" charset="0"/>
                          <a:cs typeface="Times New Roman" panose="02020603050405020304" pitchFamily="18" charset="0"/>
                        </a:rPr>
                        <a:t> poprzez remont 4 budowli piętrzących w km: 24+600, 39+730, 43+340, 46+600. </a:t>
                      </a:r>
                    </a:p>
                  </a:txBody>
                  <a:tcPr marL="18158" marR="18158"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pl-PL" sz="800" dirty="0">
                          <a:effectLst/>
                        </a:rPr>
                        <a:t>RZGW Białystok</a:t>
                      </a:r>
                    </a:p>
                    <a:p>
                      <a:pPr algn="ctr">
                        <a:lnSpc>
                          <a:spcPct val="107000"/>
                        </a:lnSpc>
                        <a:spcAft>
                          <a:spcPts val="0"/>
                        </a:spcAft>
                      </a:pPr>
                      <a:endParaRPr lang="pl-P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8158" marR="18158" marT="0" marB="0" anchor="ctr"/>
                </a:tc>
                <a:tc>
                  <a:txBody>
                    <a:bodyPr/>
                    <a:lstStyle/>
                    <a:p>
                      <a:pPr algn="ctr">
                        <a:lnSpc>
                          <a:spcPct val="107000"/>
                        </a:lnSpc>
                        <a:spcAft>
                          <a:spcPts val="0"/>
                        </a:spcAft>
                      </a:pPr>
                      <a:r>
                        <a:rPr lang="pl-PL" sz="800" dirty="0">
                          <a:effectLst/>
                          <a:latin typeface="Calibri" panose="020F0502020204030204" pitchFamily="34" charset="0"/>
                          <a:ea typeface="Calibri" panose="020F0502020204030204" pitchFamily="34" charset="0"/>
                          <a:cs typeface="Times New Roman" panose="02020603050405020304" pitchFamily="18" charset="0"/>
                        </a:rPr>
                        <a:t>warmińsko-mazurskie</a:t>
                      </a:r>
                    </a:p>
                  </a:txBody>
                  <a:tcPr marL="18158" marR="18158" marT="0" marB="0" anchor="ctr"/>
                </a:tc>
                <a:tc>
                  <a:txBody>
                    <a:bodyPr/>
                    <a:lstStyle/>
                    <a:p>
                      <a:pPr algn="ctr">
                        <a:lnSpc>
                          <a:spcPct val="107000"/>
                        </a:lnSpc>
                        <a:spcAft>
                          <a:spcPts val="0"/>
                        </a:spcAft>
                      </a:pPr>
                      <a:r>
                        <a:rPr lang="pl-PL" sz="800">
                          <a:effectLst/>
                          <a:latin typeface="Calibri" panose="020F0502020204030204" pitchFamily="34" charset="0"/>
                          <a:ea typeface="Calibri" panose="020F0502020204030204" pitchFamily="34" charset="0"/>
                          <a:cs typeface="Times New Roman" panose="02020603050405020304" pitchFamily="18" charset="0"/>
                        </a:rPr>
                        <a:t>Łyna</a:t>
                      </a:r>
                      <a:endParaRPr lang="pl-P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8158" marR="18158" marT="0" marB="0" anchor="ctr"/>
                </a:tc>
                <a:tc>
                  <a:txBody>
                    <a:bodyPr/>
                    <a:lstStyle/>
                    <a:p>
                      <a:pPr algn="ctr">
                        <a:lnSpc>
                          <a:spcPct val="107000"/>
                        </a:lnSpc>
                        <a:spcAft>
                          <a:spcPts val="0"/>
                        </a:spcAft>
                      </a:pPr>
                      <a:r>
                        <a:rPr lang="pl-PL" sz="800" dirty="0" err="1">
                          <a:effectLst/>
                          <a:latin typeface="Calibri" panose="020F0502020204030204" pitchFamily="34" charset="0"/>
                          <a:ea typeface="Calibri" panose="020F0502020204030204" pitchFamily="34" charset="0"/>
                          <a:cs typeface="Times New Roman" panose="02020603050405020304" pitchFamily="18" charset="0"/>
                        </a:rPr>
                        <a:t>Guber</a:t>
                      </a:r>
                      <a:endParaRPr lang="pl-P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8158" marR="18158" marT="0" marB="0" anchor="ctr"/>
                </a:tc>
                <a:tc>
                  <a:txBody>
                    <a:bodyPr/>
                    <a:lstStyle/>
                    <a:p>
                      <a:pPr marL="0" indent="0">
                        <a:lnSpc>
                          <a:spcPct val="107000"/>
                        </a:lnSpc>
                        <a:spcAft>
                          <a:spcPts val="0"/>
                        </a:spcAft>
                        <a:buNone/>
                      </a:pPr>
                      <a:r>
                        <a:rPr lang="pl-PL" sz="800" dirty="0">
                          <a:effectLst/>
                          <a:latin typeface="Calibri" panose="020F0502020204030204" pitchFamily="34" charset="0"/>
                          <a:ea typeface="Calibri" panose="020F0502020204030204" pitchFamily="34" charset="0"/>
                          <a:cs typeface="Times New Roman" panose="02020603050405020304" pitchFamily="18" charset="0"/>
                        </a:rPr>
                        <a:t>1. Opracowanie dokumentacji technicznej,</a:t>
                      </a:r>
                    </a:p>
                    <a:p>
                      <a:pPr marL="0" indent="0">
                        <a:lnSpc>
                          <a:spcPct val="107000"/>
                        </a:lnSpc>
                        <a:spcAft>
                          <a:spcPts val="0"/>
                        </a:spcAft>
                        <a:buNone/>
                      </a:pPr>
                      <a:r>
                        <a:rPr lang="pl-PL" sz="800" dirty="0">
                          <a:effectLst/>
                          <a:latin typeface="Calibri" panose="020F0502020204030204" pitchFamily="34" charset="0"/>
                          <a:ea typeface="Calibri" panose="020F0502020204030204" pitchFamily="34" charset="0"/>
                          <a:cs typeface="Times New Roman" panose="02020603050405020304" pitchFamily="18" charset="0"/>
                        </a:rPr>
                        <a:t>2. Remont budowli piętrzących na rzece </a:t>
                      </a:r>
                      <a:r>
                        <a:rPr lang="pl-PL" sz="800" dirty="0" err="1">
                          <a:effectLst/>
                          <a:latin typeface="Calibri" panose="020F0502020204030204" pitchFamily="34" charset="0"/>
                          <a:ea typeface="Calibri" panose="020F0502020204030204" pitchFamily="34" charset="0"/>
                          <a:cs typeface="Times New Roman" panose="02020603050405020304" pitchFamily="18" charset="0"/>
                        </a:rPr>
                        <a:t>Guber</a:t>
                      </a:r>
                      <a:r>
                        <a:rPr lang="pl-PL"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18158" marR="18158" marT="0" marB="0" anchor="ctr"/>
                </a:tc>
                <a:tc>
                  <a:txBody>
                    <a:bodyPr/>
                    <a:lstStyle/>
                    <a:p>
                      <a:pPr algn="ctr">
                        <a:lnSpc>
                          <a:spcPct val="107000"/>
                        </a:lnSpc>
                        <a:spcAft>
                          <a:spcPts val="0"/>
                        </a:spcAft>
                      </a:pPr>
                      <a:r>
                        <a:rPr lang="pl-PL" sz="800" dirty="0">
                          <a:effectLst/>
                          <a:latin typeface="Calibri" panose="020F0502020204030204" pitchFamily="34" charset="0"/>
                          <a:ea typeface="Calibri" panose="020F0502020204030204" pitchFamily="34" charset="0"/>
                          <a:cs typeface="Times New Roman" panose="02020603050405020304" pitchFamily="18" charset="0"/>
                        </a:rPr>
                        <a:t>1270000</a:t>
                      </a:r>
                    </a:p>
                  </a:txBody>
                  <a:tcPr marL="18158" marR="18158" marT="0" marB="0" anchor="ctr"/>
                </a:tc>
                <a:tc>
                  <a:txBody>
                    <a:bodyPr/>
                    <a:lstStyle/>
                    <a:p>
                      <a:pPr algn="ctr">
                        <a:lnSpc>
                          <a:spcPct val="107000"/>
                        </a:lnSpc>
                        <a:spcAft>
                          <a:spcPts val="0"/>
                        </a:spcAft>
                      </a:pPr>
                      <a:r>
                        <a:rPr lang="pl-PL"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2020</a:t>
                      </a:r>
                    </a:p>
                  </a:txBody>
                  <a:tcPr marL="18158" marR="18158" marT="0" marB="0" anchor="ctr"/>
                </a:tc>
                <a:tc>
                  <a:txBody>
                    <a:bodyPr/>
                    <a:lstStyle/>
                    <a:p>
                      <a:pPr algn="ctr">
                        <a:lnSpc>
                          <a:spcPct val="107000"/>
                        </a:lnSpc>
                        <a:spcAft>
                          <a:spcPts val="0"/>
                        </a:spcAft>
                      </a:pPr>
                      <a:r>
                        <a:rPr lang="pl-PL" sz="800" dirty="0">
                          <a:effectLst/>
                          <a:latin typeface="Calibri" panose="020F0502020204030204" pitchFamily="34" charset="0"/>
                          <a:ea typeface="Calibri" panose="020F0502020204030204" pitchFamily="34" charset="0"/>
                          <a:cs typeface="Times New Roman" panose="02020603050405020304" pitchFamily="18" charset="0"/>
                        </a:rPr>
                        <a:t>2022</a:t>
                      </a:r>
                    </a:p>
                  </a:txBody>
                  <a:tcPr marL="18158" marR="18158" marT="0" marB="0" anchor="ctr"/>
                </a:tc>
                <a:extLst>
                  <a:ext uri="{0D108BD9-81ED-4DB2-BD59-A6C34878D82A}">
                    <a16:rowId xmlns:a16="http://schemas.microsoft.com/office/drawing/2014/main" val="16191759"/>
                  </a:ext>
                </a:extLst>
              </a:tr>
              <a:tr h="959524">
                <a:tc>
                  <a:txBody>
                    <a:bodyPr/>
                    <a:lstStyle/>
                    <a:p>
                      <a:pPr algn="ctr">
                        <a:lnSpc>
                          <a:spcPct val="107000"/>
                        </a:lnSpc>
                        <a:spcAft>
                          <a:spcPts val="0"/>
                        </a:spcAft>
                      </a:pPr>
                      <a:r>
                        <a:rPr lang="pl-PL"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a:t>
                      </a:r>
                    </a:p>
                  </a:txBody>
                  <a:tcPr marL="18158" marR="18158" marT="0" marB="0" anchor="ctr">
                    <a:solidFill>
                      <a:schemeClr val="accent2"/>
                    </a:solidFill>
                  </a:tcPr>
                </a:tc>
                <a:tc>
                  <a:txBody>
                    <a:bodyPr/>
                    <a:lstStyle/>
                    <a:p>
                      <a:pPr>
                        <a:lnSpc>
                          <a:spcPct val="107000"/>
                        </a:lnSpc>
                        <a:spcAft>
                          <a:spcPts val="800"/>
                        </a:spcAft>
                      </a:pPr>
                      <a:r>
                        <a:rPr lang="pl-PL" sz="800" dirty="0">
                          <a:effectLst/>
                          <a:latin typeface="Calibri" panose="020F0502020204030204" pitchFamily="34" charset="0"/>
                          <a:ea typeface="Calibri" panose="020F0502020204030204" pitchFamily="34" charset="0"/>
                          <a:cs typeface="Times New Roman" panose="02020603050405020304" pitchFamily="18" charset="0"/>
                        </a:rPr>
                        <a:t>Budowa stopnia wodnego w Piszu na rzece Pisie wraz z zapleczem technicznym w ramach Budowy drogi wodnej Pisz -Warszawa</a:t>
                      </a:r>
                    </a:p>
                  </a:txBody>
                  <a:tcPr marL="18158" marR="18158"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pl-PL" sz="800" dirty="0">
                          <a:effectLst/>
                        </a:rPr>
                        <a:t>RZGW Białystok</a:t>
                      </a:r>
                    </a:p>
                  </a:txBody>
                  <a:tcPr marL="18158" marR="18158" marT="0" marB="0" anchor="ctr"/>
                </a:tc>
                <a:tc>
                  <a:txBody>
                    <a:bodyPr/>
                    <a:lstStyle/>
                    <a:p>
                      <a:pPr algn="ctr">
                        <a:lnSpc>
                          <a:spcPct val="107000"/>
                        </a:lnSpc>
                        <a:spcAft>
                          <a:spcPts val="0"/>
                        </a:spcAft>
                      </a:pPr>
                      <a:r>
                        <a:rPr lang="pl-PL" sz="800" dirty="0">
                          <a:effectLst/>
                          <a:latin typeface="Calibri" panose="020F0502020204030204" pitchFamily="34" charset="0"/>
                          <a:ea typeface="Calibri" panose="020F0502020204030204" pitchFamily="34" charset="0"/>
                          <a:cs typeface="Times New Roman" panose="02020603050405020304" pitchFamily="18" charset="0"/>
                        </a:rPr>
                        <a:t>warmińsko-mazurskie</a:t>
                      </a:r>
                    </a:p>
                  </a:txBody>
                  <a:tcPr marL="18158" marR="18158"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pl-PL" sz="800" dirty="0">
                          <a:effectLst/>
                        </a:rPr>
                        <a:t>Narew, Wisła</a:t>
                      </a:r>
                      <a:endParaRPr lang="pl-PL"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pl-P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8158" marR="18158" marT="0" marB="0" anchor="ctr"/>
                </a:tc>
                <a:tc>
                  <a:txBody>
                    <a:bodyPr/>
                    <a:lstStyle/>
                    <a:p>
                      <a:pPr algn="ctr">
                        <a:lnSpc>
                          <a:spcPct val="107000"/>
                        </a:lnSpc>
                        <a:spcAft>
                          <a:spcPts val="0"/>
                        </a:spcAft>
                      </a:pPr>
                      <a:r>
                        <a:rPr lang="pl-PL" sz="800" dirty="0">
                          <a:effectLst/>
                          <a:latin typeface="Calibri" panose="020F0502020204030204" pitchFamily="34" charset="0"/>
                          <a:ea typeface="Calibri" panose="020F0502020204030204" pitchFamily="34" charset="0"/>
                          <a:cs typeface="Times New Roman" panose="02020603050405020304" pitchFamily="18" charset="0"/>
                        </a:rPr>
                        <a:t>Pisa</a:t>
                      </a:r>
                    </a:p>
                  </a:txBody>
                  <a:tcPr marL="18158" marR="18158" marT="0" marB="0" anchor="ctr"/>
                </a:tc>
                <a:tc>
                  <a:txBody>
                    <a:bodyPr/>
                    <a:lstStyle/>
                    <a:p>
                      <a:pPr>
                        <a:lnSpc>
                          <a:spcPct val="107000"/>
                        </a:lnSpc>
                        <a:spcAft>
                          <a:spcPts val="0"/>
                        </a:spcAft>
                      </a:pPr>
                      <a:r>
                        <a:rPr lang="pl-PL" sz="800" dirty="0">
                          <a:effectLst/>
                          <a:latin typeface="Calibri" panose="020F0502020204030204" pitchFamily="34" charset="0"/>
                          <a:ea typeface="Calibri" panose="020F0502020204030204" pitchFamily="34" charset="0"/>
                          <a:cs typeface="Times New Roman" panose="02020603050405020304" pitchFamily="18" charset="0"/>
                        </a:rPr>
                        <a:t>1. Opracowanie dokumentacji projektowej,</a:t>
                      </a:r>
                    </a:p>
                    <a:p>
                      <a:pPr>
                        <a:lnSpc>
                          <a:spcPct val="107000"/>
                        </a:lnSpc>
                        <a:spcAft>
                          <a:spcPts val="0"/>
                        </a:spcAft>
                      </a:pPr>
                      <a:r>
                        <a:rPr lang="pl-PL" sz="800" dirty="0">
                          <a:effectLst/>
                          <a:latin typeface="Calibri" panose="020F0502020204030204" pitchFamily="34" charset="0"/>
                          <a:ea typeface="Calibri" panose="020F0502020204030204" pitchFamily="34" charset="0"/>
                          <a:cs typeface="Times New Roman" panose="02020603050405020304" pitchFamily="18" charset="0"/>
                        </a:rPr>
                        <a:t>2. Budowę jazu, </a:t>
                      </a:r>
                    </a:p>
                    <a:p>
                      <a:pPr>
                        <a:lnSpc>
                          <a:spcPct val="107000"/>
                        </a:lnSpc>
                        <a:spcAft>
                          <a:spcPts val="0"/>
                        </a:spcAft>
                      </a:pPr>
                      <a:r>
                        <a:rPr lang="pl-PL" sz="800" dirty="0">
                          <a:effectLst/>
                          <a:latin typeface="Calibri" panose="020F0502020204030204" pitchFamily="34" charset="0"/>
                          <a:ea typeface="Calibri" panose="020F0502020204030204" pitchFamily="34" charset="0"/>
                          <a:cs typeface="Times New Roman" panose="02020603050405020304" pitchFamily="18" charset="0"/>
                        </a:rPr>
                        <a:t>3. Budowa przepławki dla ryb, </a:t>
                      </a:r>
                    </a:p>
                    <a:p>
                      <a:pPr>
                        <a:lnSpc>
                          <a:spcPct val="107000"/>
                        </a:lnSpc>
                        <a:spcAft>
                          <a:spcPts val="0"/>
                        </a:spcAft>
                      </a:pPr>
                      <a:r>
                        <a:rPr lang="pl-PL" sz="800" dirty="0">
                          <a:effectLst/>
                          <a:latin typeface="Calibri" panose="020F0502020204030204" pitchFamily="34" charset="0"/>
                          <a:ea typeface="Calibri" panose="020F0502020204030204" pitchFamily="34" charset="0"/>
                          <a:cs typeface="Times New Roman" panose="02020603050405020304" pitchFamily="18" charset="0"/>
                        </a:rPr>
                        <a:t>4. Budowa śluzy żeglugowej,  </a:t>
                      </a:r>
                    </a:p>
                    <a:p>
                      <a:pPr>
                        <a:lnSpc>
                          <a:spcPct val="107000"/>
                        </a:lnSpc>
                        <a:spcAft>
                          <a:spcPts val="0"/>
                        </a:spcAft>
                      </a:pPr>
                      <a:r>
                        <a:rPr lang="pl-PL" sz="800" dirty="0">
                          <a:effectLst/>
                          <a:latin typeface="Calibri" panose="020F0502020204030204" pitchFamily="34" charset="0"/>
                          <a:ea typeface="Calibri" panose="020F0502020204030204" pitchFamily="34" charset="0"/>
                          <a:cs typeface="Times New Roman" panose="02020603050405020304" pitchFamily="18" charset="0"/>
                        </a:rPr>
                        <a:t>5. Budowa MEW na rzece Pisie</a:t>
                      </a:r>
                    </a:p>
                    <a:p>
                      <a:pPr>
                        <a:lnSpc>
                          <a:spcPct val="107000"/>
                        </a:lnSpc>
                        <a:spcAft>
                          <a:spcPts val="0"/>
                        </a:spcAft>
                      </a:pPr>
                      <a:r>
                        <a:rPr lang="pl-PL" sz="800" dirty="0">
                          <a:effectLst/>
                          <a:latin typeface="Calibri" panose="020F0502020204030204" pitchFamily="34" charset="0"/>
                          <a:ea typeface="Calibri" panose="020F0502020204030204" pitchFamily="34" charset="0"/>
                          <a:cs typeface="Times New Roman" panose="02020603050405020304" pitchFamily="18" charset="0"/>
                        </a:rPr>
                        <a:t>6. budowa zaplecza technicznego umożliwiającego utrzymanie budowli stopnia wodnego i drogi wodnej w sprawności technicznej. </a:t>
                      </a:r>
                    </a:p>
                  </a:txBody>
                  <a:tcPr marL="18158" marR="18158" marT="0" marB="0" anchor="ctr"/>
                </a:tc>
                <a:tc>
                  <a:txBody>
                    <a:bodyPr/>
                    <a:lstStyle/>
                    <a:p>
                      <a:pPr algn="ctr">
                        <a:lnSpc>
                          <a:spcPct val="107000"/>
                        </a:lnSpc>
                        <a:spcAft>
                          <a:spcPts val="0"/>
                        </a:spcAft>
                      </a:pPr>
                      <a:r>
                        <a:rPr lang="pl-PL" sz="800" dirty="0">
                          <a:effectLst/>
                          <a:latin typeface="Calibri" panose="020F0502020204030204" pitchFamily="34" charset="0"/>
                          <a:ea typeface="Calibri" panose="020F0502020204030204" pitchFamily="34" charset="0"/>
                          <a:cs typeface="Times New Roman" panose="02020603050405020304" pitchFamily="18" charset="0"/>
                        </a:rPr>
                        <a:t>99 700 000</a:t>
                      </a:r>
                    </a:p>
                  </a:txBody>
                  <a:tcPr marL="18158" marR="18158" marT="0" marB="0" anchor="ctr"/>
                </a:tc>
                <a:tc>
                  <a:txBody>
                    <a:bodyPr/>
                    <a:lstStyle/>
                    <a:p>
                      <a:pPr algn="ctr">
                        <a:lnSpc>
                          <a:spcPct val="107000"/>
                        </a:lnSpc>
                        <a:spcAft>
                          <a:spcPts val="0"/>
                        </a:spcAft>
                      </a:pPr>
                      <a:r>
                        <a:rPr lang="pl-PL" sz="800" dirty="0">
                          <a:effectLst/>
                          <a:latin typeface="Calibri" panose="020F0502020204030204" pitchFamily="34" charset="0"/>
                          <a:ea typeface="Calibri" panose="020F0502020204030204" pitchFamily="34" charset="0"/>
                          <a:cs typeface="Times New Roman" panose="02020603050405020304" pitchFamily="18" charset="0"/>
                        </a:rPr>
                        <a:t>2020</a:t>
                      </a:r>
                    </a:p>
                  </a:txBody>
                  <a:tcPr marL="18158" marR="18158" marT="0" marB="0" anchor="ctr"/>
                </a:tc>
                <a:tc>
                  <a:txBody>
                    <a:bodyPr/>
                    <a:lstStyle/>
                    <a:p>
                      <a:pPr algn="ctr">
                        <a:lnSpc>
                          <a:spcPct val="107000"/>
                        </a:lnSpc>
                        <a:spcAft>
                          <a:spcPts val="0"/>
                        </a:spcAft>
                      </a:pPr>
                      <a:r>
                        <a:rPr lang="pl-PL" sz="800" dirty="0">
                          <a:effectLst/>
                          <a:latin typeface="Calibri" panose="020F0502020204030204" pitchFamily="34" charset="0"/>
                          <a:ea typeface="Calibri" panose="020F0502020204030204" pitchFamily="34" charset="0"/>
                          <a:cs typeface="Times New Roman" panose="02020603050405020304" pitchFamily="18" charset="0"/>
                        </a:rPr>
                        <a:t>2027</a:t>
                      </a:r>
                    </a:p>
                  </a:txBody>
                  <a:tcPr marL="18158" marR="18158" marT="0" marB="0" anchor="ctr"/>
                </a:tc>
                <a:extLst>
                  <a:ext uri="{0D108BD9-81ED-4DB2-BD59-A6C34878D82A}">
                    <a16:rowId xmlns:a16="http://schemas.microsoft.com/office/drawing/2014/main" val="2243891689"/>
                  </a:ext>
                </a:extLst>
              </a:tr>
              <a:tr h="1373339">
                <a:tc>
                  <a:txBody>
                    <a:bodyPr/>
                    <a:lstStyle/>
                    <a:p>
                      <a:pPr algn="ctr">
                        <a:lnSpc>
                          <a:spcPct val="107000"/>
                        </a:lnSpc>
                        <a:spcAft>
                          <a:spcPts val="0"/>
                        </a:spcAft>
                      </a:pPr>
                      <a:r>
                        <a:rPr lang="pl-PL"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8</a:t>
                      </a:r>
                    </a:p>
                  </a:txBody>
                  <a:tcPr marL="18158" marR="18158" marT="0" marB="0" anchor="ctr">
                    <a:solidFill>
                      <a:schemeClr val="accent2"/>
                    </a:solidFill>
                  </a:tcPr>
                </a:tc>
                <a:tc>
                  <a:txBody>
                    <a:bodyPr/>
                    <a:lstStyle/>
                    <a:p>
                      <a:pPr>
                        <a:lnSpc>
                          <a:spcPct val="107000"/>
                        </a:lnSpc>
                        <a:spcAft>
                          <a:spcPts val="800"/>
                        </a:spcAft>
                      </a:pPr>
                      <a:r>
                        <a:rPr lang="pl-PL" sz="800" dirty="0">
                          <a:effectLst/>
                          <a:latin typeface="Calibri" panose="020F0502020204030204" pitchFamily="34" charset="0"/>
                          <a:ea typeface="Calibri" panose="020F0502020204030204" pitchFamily="34" charset="0"/>
                          <a:cs typeface="Times New Roman" panose="02020603050405020304" pitchFamily="18" charset="0"/>
                        </a:rPr>
                        <a:t>Przebudowa jazu Krutyń na rzece Krutyni</a:t>
                      </a:r>
                    </a:p>
                  </a:txBody>
                  <a:tcPr marL="18158" marR="18158"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pl-PL" sz="800" dirty="0">
                          <a:effectLst/>
                        </a:rPr>
                        <a:t>RZGW Białystok</a:t>
                      </a:r>
                    </a:p>
                  </a:txBody>
                  <a:tcPr marL="18158" marR="18158" marT="0" marB="0" anchor="ctr"/>
                </a:tc>
                <a:tc>
                  <a:txBody>
                    <a:bodyPr/>
                    <a:lstStyle/>
                    <a:p>
                      <a:pPr algn="ctr">
                        <a:lnSpc>
                          <a:spcPct val="107000"/>
                        </a:lnSpc>
                        <a:spcAft>
                          <a:spcPts val="0"/>
                        </a:spcAft>
                      </a:pPr>
                      <a:r>
                        <a:rPr lang="pl-PL" sz="800" dirty="0">
                          <a:effectLst/>
                          <a:latin typeface="Calibri" panose="020F0502020204030204" pitchFamily="34" charset="0"/>
                          <a:ea typeface="Calibri" panose="020F0502020204030204" pitchFamily="34" charset="0"/>
                          <a:cs typeface="Times New Roman" panose="02020603050405020304" pitchFamily="18" charset="0"/>
                        </a:rPr>
                        <a:t>warmińsko-mazurskie</a:t>
                      </a:r>
                    </a:p>
                  </a:txBody>
                  <a:tcPr marL="18158" marR="18158"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pl-PL" sz="800" dirty="0">
                          <a:effectLst/>
                        </a:rPr>
                        <a:t>Pisa, Wisła</a:t>
                      </a:r>
                      <a:endParaRPr lang="pl-PL"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pl-P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8158" marR="18158" marT="0" marB="0" anchor="ctr"/>
                </a:tc>
                <a:tc>
                  <a:txBody>
                    <a:bodyPr/>
                    <a:lstStyle/>
                    <a:p>
                      <a:pPr algn="ctr">
                        <a:lnSpc>
                          <a:spcPct val="107000"/>
                        </a:lnSpc>
                        <a:spcAft>
                          <a:spcPts val="0"/>
                        </a:spcAft>
                      </a:pPr>
                      <a:r>
                        <a:rPr lang="pl-PL" sz="800" dirty="0">
                          <a:effectLst/>
                          <a:latin typeface="Calibri" panose="020F0502020204030204" pitchFamily="34" charset="0"/>
                          <a:ea typeface="Calibri" panose="020F0502020204030204" pitchFamily="34" charset="0"/>
                          <a:cs typeface="Times New Roman" panose="02020603050405020304" pitchFamily="18" charset="0"/>
                        </a:rPr>
                        <a:t>Krutynia</a:t>
                      </a:r>
                    </a:p>
                  </a:txBody>
                  <a:tcPr marL="18158" marR="18158" marT="0" marB="0" anchor="ctr"/>
                </a:tc>
                <a:tc>
                  <a:txBody>
                    <a:bodyPr/>
                    <a:lstStyle/>
                    <a:p>
                      <a:pPr marL="0" indent="0">
                        <a:lnSpc>
                          <a:spcPct val="107000"/>
                        </a:lnSpc>
                        <a:spcAft>
                          <a:spcPts val="0"/>
                        </a:spcAft>
                        <a:buNone/>
                      </a:pPr>
                      <a:r>
                        <a:rPr lang="pl-PL" sz="800" dirty="0">
                          <a:effectLst/>
                          <a:latin typeface="Calibri" panose="020F0502020204030204" pitchFamily="34" charset="0"/>
                          <a:ea typeface="Calibri" panose="020F0502020204030204" pitchFamily="34" charset="0"/>
                          <a:cs typeface="Times New Roman" panose="02020603050405020304" pitchFamily="18" charset="0"/>
                        </a:rPr>
                        <a:t>1. Rozebraniu oblicówki z cegły klinkierowej przyczółków i filara jazu, skuciu zwietrzałych i spękanych warstw betonu do poziomu płyty dennej, </a:t>
                      </a:r>
                    </a:p>
                    <a:p>
                      <a:pPr marL="0" indent="0">
                        <a:lnSpc>
                          <a:spcPct val="107000"/>
                        </a:lnSpc>
                        <a:spcAft>
                          <a:spcPts val="0"/>
                        </a:spcAft>
                        <a:buNone/>
                      </a:pPr>
                      <a:r>
                        <a:rPr lang="pl-PL" sz="800" dirty="0">
                          <a:effectLst/>
                          <a:latin typeface="Calibri" panose="020F0502020204030204" pitchFamily="34" charset="0"/>
                          <a:ea typeface="Calibri" panose="020F0502020204030204" pitchFamily="34" charset="0"/>
                          <a:cs typeface="Times New Roman" panose="02020603050405020304" pitchFamily="18" charset="0"/>
                        </a:rPr>
                        <a:t>2. Remont i wzmocnienie płyty dennej, </a:t>
                      </a:r>
                    </a:p>
                    <a:p>
                      <a:pPr marL="0" indent="0">
                        <a:lnSpc>
                          <a:spcPct val="107000"/>
                        </a:lnSpc>
                        <a:spcAft>
                          <a:spcPts val="0"/>
                        </a:spcAft>
                        <a:buNone/>
                      </a:pPr>
                      <a:r>
                        <a:rPr lang="pl-PL" sz="800" dirty="0">
                          <a:effectLst/>
                          <a:latin typeface="Calibri" panose="020F0502020204030204" pitchFamily="34" charset="0"/>
                          <a:ea typeface="Calibri" panose="020F0502020204030204" pitchFamily="34" charset="0"/>
                          <a:cs typeface="Times New Roman" panose="02020603050405020304" pitchFamily="18" charset="0"/>
                        </a:rPr>
                        <a:t>3. Wykonanie nowych przyczółków i filara (w oryginalnych wymiarach) w konstrukcji żelbetowej, zamocowaniu prowadnic mechanizmów wyciągowych oraz nowych uszczelnień dennych,</a:t>
                      </a:r>
                    </a:p>
                    <a:p>
                      <a:pPr marL="0" indent="0">
                        <a:lnSpc>
                          <a:spcPct val="107000"/>
                        </a:lnSpc>
                        <a:spcAft>
                          <a:spcPts val="0"/>
                        </a:spcAft>
                        <a:buNone/>
                      </a:pPr>
                      <a:r>
                        <a:rPr lang="pl-PL" sz="800" dirty="0">
                          <a:effectLst/>
                          <a:latin typeface="Calibri" panose="020F0502020204030204" pitchFamily="34" charset="0"/>
                          <a:ea typeface="Calibri" panose="020F0502020204030204" pitchFamily="34" charset="0"/>
                          <a:cs typeface="Times New Roman" panose="02020603050405020304" pitchFamily="18" charset="0"/>
                        </a:rPr>
                        <a:t>4. Wykonaniu nowej oblicówki z cegły klinkierowej, ubezpieczeń brzegowych od strony wody górnej i dolnej oraz nowej kładki dla przenoszenia kajaków.</a:t>
                      </a:r>
                    </a:p>
                  </a:txBody>
                  <a:tcPr marL="18158" marR="18158" marT="0" marB="0" anchor="ctr"/>
                </a:tc>
                <a:tc>
                  <a:txBody>
                    <a:bodyPr/>
                    <a:lstStyle/>
                    <a:p>
                      <a:pPr algn="ctr">
                        <a:lnSpc>
                          <a:spcPct val="107000"/>
                        </a:lnSpc>
                        <a:spcAft>
                          <a:spcPts val="0"/>
                        </a:spcAft>
                      </a:pPr>
                      <a:r>
                        <a:rPr lang="pl-PL" sz="800" dirty="0">
                          <a:effectLst/>
                          <a:latin typeface="Calibri" panose="020F0502020204030204" pitchFamily="34" charset="0"/>
                          <a:ea typeface="Calibri" panose="020F0502020204030204" pitchFamily="34" charset="0"/>
                          <a:cs typeface="Times New Roman" panose="02020603050405020304" pitchFamily="18" charset="0"/>
                        </a:rPr>
                        <a:t>2 906 774</a:t>
                      </a:r>
                    </a:p>
                  </a:txBody>
                  <a:tcPr marL="18158" marR="18158" marT="0" marB="0" anchor="ctr"/>
                </a:tc>
                <a:tc>
                  <a:txBody>
                    <a:bodyPr/>
                    <a:lstStyle/>
                    <a:p>
                      <a:pPr algn="ctr">
                        <a:lnSpc>
                          <a:spcPct val="107000"/>
                        </a:lnSpc>
                        <a:spcAft>
                          <a:spcPts val="0"/>
                        </a:spcAft>
                      </a:pPr>
                      <a:r>
                        <a:rPr lang="pl-PL" sz="800" dirty="0">
                          <a:effectLst/>
                          <a:latin typeface="Calibri" panose="020F0502020204030204" pitchFamily="34" charset="0"/>
                          <a:ea typeface="Calibri" panose="020F0502020204030204" pitchFamily="34" charset="0"/>
                          <a:cs typeface="Times New Roman" panose="02020603050405020304" pitchFamily="18" charset="0"/>
                        </a:rPr>
                        <a:t>2020</a:t>
                      </a:r>
                    </a:p>
                  </a:txBody>
                  <a:tcPr marL="18158" marR="18158" marT="0" marB="0" anchor="ctr"/>
                </a:tc>
                <a:tc>
                  <a:txBody>
                    <a:bodyPr/>
                    <a:lstStyle/>
                    <a:p>
                      <a:pPr algn="ctr">
                        <a:lnSpc>
                          <a:spcPct val="107000"/>
                        </a:lnSpc>
                        <a:spcAft>
                          <a:spcPts val="0"/>
                        </a:spcAft>
                      </a:pPr>
                      <a:r>
                        <a:rPr lang="pl-PL" sz="800" dirty="0">
                          <a:effectLst/>
                          <a:latin typeface="Calibri" panose="020F0502020204030204" pitchFamily="34" charset="0"/>
                          <a:ea typeface="Calibri" panose="020F0502020204030204" pitchFamily="34" charset="0"/>
                          <a:cs typeface="Times New Roman" panose="02020603050405020304" pitchFamily="18" charset="0"/>
                        </a:rPr>
                        <a:t>2021</a:t>
                      </a:r>
                    </a:p>
                  </a:txBody>
                  <a:tcPr marL="18158" marR="18158" marT="0" marB="0" anchor="ctr"/>
                </a:tc>
                <a:extLst>
                  <a:ext uri="{0D108BD9-81ED-4DB2-BD59-A6C34878D82A}">
                    <a16:rowId xmlns:a16="http://schemas.microsoft.com/office/drawing/2014/main" val="622392283"/>
                  </a:ext>
                </a:extLst>
              </a:tr>
            </a:tbl>
          </a:graphicData>
        </a:graphic>
      </p:graphicFrame>
    </p:spTree>
    <p:extLst>
      <p:ext uri="{BB962C8B-B14F-4D97-AF65-F5344CB8AC3E}">
        <p14:creationId xmlns:p14="http://schemas.microsoft.com/office/powerpoint/2010/main" val="1336070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19A4519A-4969-4E34-A501-CE88611A40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ytuł 1">
            <a:extLst>
              <a:ext uri="{FF2B5EF4-FFF2-40B4-BE49-F238E27FC236}">
                <a16:creationId xmlns:a16="http://schemas.microsoft.com/office/drawing/2014/main" id="{E05D1D32-57A4-4A7F-8442-0F589C152B4F}"/>
              </a:ext>
            </a:extLst>
          </p:cNvPr>
          <p:cNvSpPr>
            <a:spLocks noGrp="1"/>
          </p:cNvSpPr>
          <p:nvPr>
            <p:ph type="title"/>
          </p:nvPr>
        </p:nvSpPr>
        <p:spPr>
          <a:xfrm>
            <a:off x="838200" y="2868245"/>
            <a:ext cx="10515600" cy="1852247"/>
          </a:xfrm>
        </p:spPr>
        <p:txBody>
          <a:bodyPr/>
          <a:lstStyle/>
          <a:p>
            <a:pPr algn="ctr"/>
            <a:r>
              <a:rPr lang="pl-PL" b="1" dirty="0">
                <a:solidFill>
                  <a:srgbClr val="0070C0"/>
                </a:solidFill>
              </a:rPr>
              <a:t>Dziękuję za uwagę</a:t>
            </a:r>
          </a:p>
        </p:txBody>
      </p:sp>
    </p:spTree>
    <p:extLst>
      <p:ext uri="{BB962C8B-B14F-4D97-AF65-F5344CB8AC3E}">
        <p14:creationId xmlns:p14="http://schemas.microsoft.com/office/powerpoint/2010/main" val="1597588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20117" y="142852"/>
            <a:ext cx="11044866" cy="386987"/>
          </a:xfrm>
        </p:spPr>
        <p:txBody>
          <a:bodyPr>
            <a:noAutofit/>
          </a:bodyPr>
          <a:lstStyle/>
          <a:p>
            <a:pPr algn="ctr"/>
            <a:r>
              <a:rPr lang="pl-PL" sz="1600" b="1" dirty="0"/>
              <a:t>Prawodawstwo - Opracowanie planu przeciwdziałania skutkom suszy na obszarach dorzeczy</a:t>
            </a:r>
          </a:p>
        </p:txBody>
      </p:sp>
      <p:sp>
        <p:nvSpPr>
          <p:cNvPr id="3" name="Symbol zastępczy zawartości 2"/>
          <p:cNvSpPr>
            <a:spLocks noGrp="1"/>
          </p:cNvSpPr>
          <p:nvPr>
            <p:ph idx="1"/>
          </p:nvPr>
        </p:nvSpPr>
        <p:spPr>
          <a:xfrm>
            <a:off x="520117" y="529839"/>
            <a:ext cx="11274804" cy="6118096"/>
          </a:xfrm>
        </p:spPr>
        <p:txBody>
          <a:bodyPr>
            <a:normAutofit fontScale="25000" lnSpcReduction="20000"/>
          </a:bodyPr>
          <a:lstStyle/>
          <a:p>
            <a:pPr marL="0" indent="0">
              <a:lnSpc>
                <a:spcPct val="170000"/>
              </a:lnSpc>
              <a:buNone/>
            </a:pPr>
            <a:r>
              <a:rPr lang="pl-PL" sz="4400" b="1" dirty="0">
                <a:solidFill>
                  <a:srgbClr val="FF0000"/>
                </a:solidFill>
                <a:cs typeface="Arial" panose="020B0604020202020204" pitchFamily="34" charset="0"/>
              </a:rPr>
              <a:t>1. Dyrektywa 2000/60/WE z dnia 23 październik 2000 r. - Ramowa Dyrektywa Wodna - Art. 13 </a:t>
            </a:r>
            <a:r>
              <a:rPr lang="pl-PL" sz="4400" dirty="0">
                <a:cs typeface="Arial" panose="020B0604020202020204" pitchFamily="34" charset="0"/>
              </a:rPr>
              <a:t>- Plany gospodarowania wodami w dorzeczach mogą być uzupełniane poprzez opracowywanie bardziej szczegółowych programów i planów gospodarowania dla zlewni, sektora, zagadnienia lub typu wód, celem zajęcia się poszczególnymi aspektami gospodarki wodnej. ;</a:t>
            </a:r>
          </a:p>
          <a:p>
            <a:pPr marL="0" indent="0">
              <a:buNone/>
            </a:pPr>
            <a:r>
              <a:rPr lang="pl-PL" sz="4400" b="1" dirty="0">
                <a:solidFill>
                  <a:srgbClr val="FF0000"/>
                </a:solidFill>
                <a:cs typeface="Arial" panose="020B0604020202020204" pitchFamily="34" charset="0"/>
              </a:rPr>
              <a:t>2. Wytyczne KE </a:t>
            </a:r>
          </a:p>
          <a:p>
            <a:pPr marL="0" indent="0">
              <a:buNone/>
            </a:pPr>
            <a:r>
              <a:rPr lang="pl-PL" sz="4400" b="1" dirty="0">
                <a:solidFill>
                  <a:srgbClr val="FF0000"/>
                </a:solidFill>
                <a:cs typeface="Arial" panose="020B0604020202020204" pitchFamily="34" charset="0"/>
              </a:rPr>
              <a:t>2.1. Komunikat Komisji do PE i Rady z 18.07.2007 r. </a:t>
            </a:r>
            <a:r>
              <a:rPr lang="pl-PL" sz="4400" b="1" dirty="0">
                <a:cs typeface="Arial" panose="020B0604020202020204" pitchFamily="34" charset="0"/>
              </a:rPr>
              <a:t>- </a:t>
            </a:r>
            <a:r>
              <a:rPr lang="pl-PL" sz="4400" dirty="0">
                <a:cs typeface="Arial" panose="020B0604020202020204" pitchFamily="34" charset="0"/>
              </a:rPr>
              <a:t>Sposoby na zminimalizowanie negatywnych skutków suszy: </a:t>
            </a:r>
          </a:p>
          <a:p>
            <a:pPr marL="0" indent="0">
              <a:lnSpc>
                <a:spcPct val="120000"/>
              </a:lnSpc>
              <a:buNone/>
            </a:pPr>
            <a:r>
              <a:rPr lang="pl-PL" sz="4400" dirty="0">
                <a:cs typeface="Arial" panose="020B0604020202020204" pitchFamily="34" charset="0"/>
              </a:rPr>
              <a:t>a)kontynuowanie wdrażania RDW, zwłaszcza poprzez określenie właściwej ceny wody w myśl zasady „użytkownik płaci”, </a:t>
            </a:r>
          </a:p>
          <a:p>
            <a:pPr marL="0" indent="0">
              <a:lnSpc>
                <a:spcPct val="120000"/>
              </a:lnSpc>
              <a:buNone/>
            </a:pPr>
            <a:r>
              <a:rPr lang="pl-PL" sz="4400" dirty="0">
                <a:cs typeface="Arial" panose="020B0604020202020204" pitchFamily="34" charset="0"/>
              </a:rPr>
              <a:t>b) bardziej skuteczny rozdział wody pomiędzy użytkowników wód, hierarchizacja możliwych rozwiązań problemów związanych z niedoborem wody, </a:t>
            </a:r>
          </a:p>
          <a:p>
            <a:pPr marL="0" indent="0">
              <a:lnSpc>
                <a:spcPct val="120000"/>
              </a:lnSpc>
              <a:buNone/>
            </a:pPr>
            <a:r>
              <a:rPr lang="pl-PL" sz="4400" dirty="0">
                <a:cs typeface="Arial" panose="020B0604020202020204" pitchFamily="34" charset="0"/>
              </a:rPr>
              <a:t>c) wykorzystanie i promowanie technologii oraz praktyk umożliwiających racjonalne i oszczędne gospodarowanie wodą poszerzanie wiedzy i gromadzenie danych na temat suszy.</a:t>
            </a:r>
          </a:p>
          <a:p>
            <a:pPr marL="0" indent="0">
              <a:buNone/>
            </a:pPr>
            <a:r>
              <a:rPr lang="pl-PL" sz="4400" b="1" dirty="0">
                <a:solidFill>
                  <a:srgbClr val="FF0000"/>
                </a:solidFill>
                <a:cs typeface="Arial" panose="020B0604020202020204" pitchFamily="34" charset="0"/>
              </a:rPr>
              <a:t>2.2. Sprawozdanie z przeglądu europejskiej polityki w dziedzinie niedoboru wody i susz z 14.11.2012 r. </a:t>
            </a:r>
          </a:p>
          <a:p>
            <a:pPr marL="0" indent="0">
              <a:buNone/>
            </a:pPr>
            <a:r>
              <a:rPr lang="pl-PL" sz="4400" dirty="0">
                <a:cs typeface="Arial" panose="020B0604020202020204" pitchFamily="34" charset="0"/>
              </a:rPr>
              <a:t>a) Stwierdzono, że ogólny cel polityki w dziedzinie niedoboru wody i susz nie został osiągnięty.</a:t>
            </a:r>
          </a:p>
          <a:p>
            <a:pPr marL="179388" indent="-179388">
              <a:buNone/>
            </a:pPr>
            <a:r>
              <a:rPr lang="pl-PL" sz="4400" dirty="0">
                <a:cs typeface="Arial" panose="020B0604020202020204" pitchFamily="34" charset="0"/>
              </a:rPr>
              <a:t>b) Państwa członkowskie uznawały, że polityka w dziedzinie niedoboru wody i susz jest do pewnego stopnia niezależna, a najważniejsze jest położenie większego nacisku na kwestie związane z ilością wody w ramach wdrażania RDW. </a:t>
            </a:r>
          </a:p>
          <a:p>
            <a:pPr marL="0" indent="0">
              <a:buNone/>
            </a:pPr>
            <a:r>
              <a:rPr lang="pl-PL" sz="4400" dirty="0">
                <a:cs typeface="Arial" panose="020B0604020202020204" pitchFamily="34" charset="0"/>
              </a:rPr>
              <a:t>c) W następnych cyklach planistycznych wdrażania RDW należy zapewnić dalsze włączanie kwestii niedoborów wody i suszy do różnych obszarów polityki sektorowej.</a:t>
            </a:r>
          </a:p>
          <a:p>
            <a:pPr marL="0" indent="0">
              <a:buNone/>
            </a:pPr>
            <a:r>
              <a:rPr lang="pl-PL" sz="4400" b="1" dirty="0">
                <a:solidFill>
                  <a:srgbClr val="0070C0"/>
                </a:solidFill>
                <a:cs typeface="Arial" panose="020B0604020202020204" pitchFamily="34" charset="0"/>
              </a:rPr>
              <a:t>3. Prawo wodne Art. 183 </a:t>
            </a:r>
            <a:r>
              <a:rPr lang="pl-PL" sz="4400" dirty="0">
                <a:cs typeface="Arial" panose="020B0604020202020204" pitchFamily="34" charset="0"/>
              </a:rPr>
              <a:t>(zadanie org. administracji rządowej i samorządowej)</a:t>
            </a:r>
            <a:r>
              <a:rPr lang="pl-PL" sz="4400" b="1" dirty="0">
                <a:cs typeface="Arial" panose="020B0604020202020204" pitchFamily="34" charset="0"/>
              </a:rPr>
              <a:t>. Art. 185 ustawy </a:t>
            </a:r>
            <a:r>
              <a:rPr lang="pl-PL" sz="4400" dirty="0">
                <a:cs typeface="Arial" panose="020B0604020202020204" pitchFamily="34" charset="0"/>
              </a:rPr>
              <a:t>(Projekt planu przygotowują WP - Dz.U. 2018 poz. 2268 z </a:t>
            </a:r>
            <a:r>
              <a:rPr lang="pl-PL" sz="4400" dirty="0" err="1">
                <a:cs typeface="Arial" panose="020B0604020202020204" pitchFamily="34" charset="0"/>
              </a:rPr>
              <a:t>późn</a:t>
            </a:r>
            <a:r>
              <a:rPr lang="pl-PL" sz="4400" dirty="0">
                <a:cs typeface="Arial" panose="020B0604020202020204" pitchFamily="34" charset="0"/>
              </a:rPr>
              <a:t>. zm.);</a:t>
            </a:r>
          </a:p>
          <a:p>
            <a:pPr marL="0" indent="0">
              <a:buNone/>
            </a:pPr>
            <a:r>
              <a:rPr lang="pl-PL" sz="4400" b="1" dirty="0">
                <a:solidFill>
                  <a:srgbClr val="0070C0"/>
                </a:solidFill>
                <a:cs typeface="Arial" panose="020B0604020202020204" pitchFamily="34" charset="0"/>
              </a:rPr>
              <a:t>Regulacje krajowe</a:t>
            </a:r>
          </a:p>
          <a:p>
            <a:pPr marL="0" indent="0" algn="l">
              <a:buNone/>
            </a:pPr>
            <a:r>
              <a:rPr lang="pl-PL" sz="4400" b="0" i="0" u="none" strike="noStrike" baseline="0" dirty="0">
                <a:solidFill>
                  <a:srgbClr val="0070C0"/>
                </a:solidFill>
              </a:rPr>
              <a:t>a) Ustawa z dnia 20 lipca 2017 r. </a:t>
            </a:r>
            <a:r>
              <a:rPr lang="pl-PL" sz="4400" b="1" i="0" u="none" strike="noStrike" baseline="0" dirty="0">
                <a:solidFill>
                  <a:srgbClr val="0070C0"/>
                </a:solidFill>
              </a:rPr>
              <a:t>Prawo wodne </a:t>
            </a:r>
            <a:r>
              <a:rPr lang="pl-PL" sz="4400" b="0" i="0" u="none" strike="noStrike" baseline="0" dirty="0">
                <a:solidFill>
                  <a:srgbClr val="000000"/>
                </a:solidFill>
              </a:rPr>
              <a:t>(Dz.U. 2017 poz.1566 z </a:t>
            </a:r>
            <a:r>
              <a:rPr lang="pl-PL" sz="4400" b="0" i="0" u="none" strike="noStrike" baseline="0" dirty="0" err="1">
                <a:solidFill>
                  <a:srgbClr val="000000"/>
                </a:solidFill>
              </a:rPr>
              <a:t>późn</a:t>
            </a:r>
            <a:r>
              <a:rPr lang="pl-PL" sz="4400" b="0" i="0" u="none" strike="noStrike" baseline="0" dirty="0">
                <a:solidFill>
                  <a:srgbClr val="000000"/>
                </a:solidFill>
              </a:rPr>
              <a:t>. zm.);</a:t>
            </a:r>
          </a:p>
          <a:p>
            <a:pPr marL="0" indent="0" algn="l">
              <a:buNone/>
            </a:pPr>
            <a:r>
              <a:rPr lang="pl-PL" sz="4400" dirty="0">
                <a:solidFill>
                  <a:srgbClr val="0070C0"/>
                </a:solidFill>
              </a:rPr>
              <a:t>b) </a:t>
            </a:r>
            <a:r>
              <a:rPr lang="pl-PL" sz="4400" i="0" u="none" strike="noStrike" baseline="0" dirty="0">
                <a:solidFill>
                  <a:srgbClr val="0070C0"/>
                </a:solidFill>
              </a:rPr>
              <a:t>Ustawa </a:t>
            </a:r>
            <a:r>
              <a:rPr lang="pl-PL" sz="4400" b="0" i="0" u="none" strike="noStrike" baseline="0" dirty="0">
                <a:solidFill>
                  <a:srgbClr val="0070C0"/>
                </a:solidFill>
              </a:rPr>
              <a:t>z 18 kwietnia 2002 roku </a:t>
            </a:r>
            <a:r>
              <a:rPr lang="pl-PL" sz="4400" b="1" i="0" u="none" strike="noStrike" baseline="0" dirty="0">
                <a:solidFill>
                  <a:srgbClr val="0070C0"/>
                </a:solidFill>
              </a:rPr>
              <a:t>o stanie klęski żywiołowej </a:t>
            </a:r>
            <a:r>
              <a:rPr lang="pl-PL" sz="4400" b="0" i="0" u="none" strike="noStrike" baseline="0" dirty="0">
                <a:solidFill>
                  <a:srgbClr val="000000"/>
                </a:solidFill>
              </a:rPr>
              <a:t>(Dz.U. z 2014 r., poz. 333 z </a:t>
            </a:r>
            <a:r>
              <a:rPr lang="pl-PL" sz="4400" b="0" i="0" u="none" strike="noStrike" baseline="0" dirty="0" err="1">
                <a:solidFill>
                  <a:srgbClr val="000000"/>
                </a:solidFill>
              </a:rPr>
              <a:t>późn</a:t>
            </a:r>
            <a:r>
              <a:rPr lang="pl-PL" sz="4400" b="0" i="0" u="none" strike="noStrike" baseline="0" dirty="0">
                <a:solidFill>
                  <a:srgbClr val="000000"/>
                </a:solidFill>
              </a:rPr>
              <a:t>. zm.);</a:t>
            </a:r>
          </a:p>
          <a:p>
            <a:pPr marL="0" indent="0" algn="l">
              <a:buNone/>
            </a:pPr>
            <a:r>
              <a:rPr lang="pl-PL" sz="4400" dirty="0">
                <a:solidFill>
                  <a:srgbClr val="0070C0"/>
                </a:solidFill>
              </a:rPr>
              <a:t>c) </a:t>
            </a:r>
            <a:r>
              <a:rPr lang="pl-PL" sz="4400" i="0" u="none" strike="noStrike" baseline="0" dirty="0">
                <a:solidFill>
                  <a:srgbClr val="0070C0"/>
                </a:solidFill>
              </a:rPr>
              <a:t>Ustawa</a:t>
            </a:r>
            <a:r>
              <a:rPr lang="pl-PL" sz="4400" b="1" i="0" u="none" strike="noStrike" baseline="0" dirty="0">
                <a:solidFill>
                  <a:srgbClr val="0070C0"/>
                </a:solidFill>
              </a:rPr>
              <a:t> </a:t>
            </a:r>
            <a:r>
              <a:rPr lang="pl-PL" sz="4400" b="0" i="0" u="none" strike="noStrike" baseline="0" dirty="0">
                <a:solidFill>
                  <a:srgbClr val="0070C0"/>
                </a:solidFill>
              </a:rPr>
              <a:t>z dnia 7 lipca 2005 r. </a:t>
            </a:r>
            <a:r>
              <a:rPr lang="pl-PL" sz="4400" b="1" i="0" u="none" strike="noStrike" baseline="0" dirty="0">
                <a:solidFill>
                  <a:srgbClr val="0070C0"/>
                </a:solidFill>
              </a:rPr>
              <a:t>o ubezpieczeniach upraw rolnych i zwierząt gospodarskich</a:t>
            </a:r>
            <a:r>
              <a:rPr lang="pl-PL" sz="4400" b="1" i="0" u="none" strike="noStrike" baseline="0" dirty="0">
                <a:solidFill>
                  <a:srgbClr val="000000"/>
                </a:solidFill>
              </a:rPr>
              <a:t> </a:t>
            </a:r>
            <a:r>
              <a:rPr lang="pl-PL" sz="4400" b="0" i="0" u="none" strike="noStrike" baseline="0" dirty="0">
                <a:solidFill>
                  <a:srgbClr val="000000"/>
                </a:solidFill>
              </a:rPr>
              <a:t>(Dz.U z 2016 r., poz. 792 z </a:t>
            </a:r>
            <a:r>
              <a:rPr lang="pl-PL" sz="4400" b="0" i="0" u="none" strike="noStrike" baseline="0" dirty="0" err="1">
                <a:solidFill>
                  <a:srgbClr val="000000"/>
                </a:solidFill>
              </a:rPr>
              <a:t>późn</a:t>
            </a:r>
            <a:r>
              <a:rPr lang="pl-PL" sz="4400" b="0" i="0" u="none" strike="noStrike" baseline="0" dirty="0">
                <a:solidFill>
                  <a:srgbClr val="000000"/>
                </a:solidFill>
              </a:rPr>
              <a:t>. zm.).</a:t>
            </a:r>
            <a:r>
              <a:rPr lang="pl-PL" sz="4400" b="1" dirty="0">
                <a:cs typeface="Arial" panose="020B0604020202020204" pitchFamily="34" charset="0"/>
              </a:rPr>
              <a:t> </a:t>
            </a:r>
          </a:p>
          <a:p>
            <a:pPr marL="0" indent="0" algn="just">
              <a:lnSpc>
                <a:spcPct val="120000"/>
              </a:lnSpc>
              <a:spcBef>
                <a:spcPts val="0"/>
              </a:spcBef>
              <a:spcAft>
                <a:spcPts val="800"/>
              </a:spcAft>
              <a:buNone/>
            </a:pPr>
            <a:endParaRPr lang="pl-PL" sz="4400" b="1" dirty="0">
              <a:effectLst/>
              <a:ea typeface="Times New Roman" panose="02020603050405020304" pitchFamily="18" charset="0"/>
              <a:cs typeface="Arial" panose="020B0604020202020204" pitchFamily="34" charset="0"/>
            </a:endParaRPr>
          </a:p>
          <a:p>
            <a:pPr marL="0" indent="0" algn="just">
              <a:lnSpc>
                <a:spcPct val="120000"/>
              </a:lnSpc>
              <a:spcBef>
                <a:spcPts val="0"/>
              </a:spcBef>
              <a:spcAft>
                <a:spcPts val="800"/>
              </a:spcAft>
              <a:buNone/>
            </a:pPr>
            <a:r>
              <a:rPr lang="pl-PL" sz="4400" b="1" dirty="0">
                <a:solidFill>
                  <a:srgbClr val="0070C0"/>
                </a:solidFill>
                <a:effectLst/>
                <a:ea typeface="Times New Roman" panose="02020603050405020304" pitchFamily="18" charset="0"/>
                <a:cs typeface="Arial" panose="020B0604020202020204" pitchFamily="34" charset="0"/>
              </a:rPr>
              <a:t>Zgodnie z art. 184 ust. 2 ustawy Prawo wodne „</a:t>
            </a:r>
            <a:r>
              <a:rPr lang="pl-PL" sz="4400" b="1" dirty="0">
                <a:solidFill>
                  <a:srgbClr val="0070C0"/>
                </a:solidFill>
                <a:ea typeface="Times New Roman" panose="02020603050405020304" pitchFamily="18" charset="0"/>
                <a:cs typeface="Arial" panose="020B0604020202020204" pitchFamily="34" charset="0"/>
              </a:rPr>
              <a:t>P</a:t>
            </a:r>
            <a:r>
              <a:rPr lang="pl-PL" sz="4400" b="1" dirty="0">
                <a:solidFill>
                  <a:srgbClr val="0070C0"/>
                </a:solidFill>
                <a:effectLst/>
                <a:ea typeface="Times New Roman" panose="02020603050405020304" pitchFamily="18" charset="0"/>
                <a:cs typeface="Arial" panose="020B0604020202020204" pitchFamily="34" charset="0"/>
              </a:rPr>
              <a:t>rojekt Planu” zawiera części składowe: </a:t>
            </a:r>
            <a:endParaRPr lang="pl-PL" sz="4400" b="1" dirty="0">
              <a:solidFill>
                <a:srgbClr val="0070C0"/>
              </a:solidFill>
              <a:effectLst/>
              <a:ea typeface="Calibri" panose="020F0502020204030204" pitchFamily="34" charset="0"/>
              <a:cs typeface="Arial" panose="020B0604020202020204" pitchFamily="34" charset="0"/>
            </a:endParaRPr>
          </a:p>
          <a:p>
            <a:pPr marL="90805" indent="0" algn="just">
              <a:lnSpc>
                <a:spcPct val="120000"/>
              </a:lnSpc>
              <a:spcBef>
                <a:spcPts val="0"/>
              </a:spcBef>
              <a:spcAft>
                <a:spcPts val="800"/>
              </a:spcAft>
              <a:buNone/>
            </a:pPr>
            <a:r>
              <a:rPr lang="pl-PL" sz="4400" dirty="0">
                <a:effectLst/>
                <a:ea typeface="Times New Roman" panose="02020603050405020304" pitchFamily="18" charset="0"/>
                <a:cs typeface="Arial" panose="020B0604020202020204" pitchFamily="34" charset="0"/>
              </a:rPr>
              <a:t>1) analizę możliwości powiększenia dyspozycyjnych zasobów wodnych;</a:t>
            </a:r>
            <a:endParaRPr lang="pl-PL" sz="4400" dirty="0">
              <a:effectLst/>
              <a:ea typeface="Calibri" panose="020F0502020204030204" pitchFamily="34" charset="0"/>
              <a:cs typeface="Arial" panose="020B0604020202020204" pitchFamily="34" charset="0"/>
            </a:endParaRPr>
          </a:p>
          <a:p>
            <a:pPr marL="90805" indent="0" algn="just">
              <a:lnSpc>
                <a:spcPct val="120000"/>
              </a:lnSpc>
              <a:spcBef>
                <a:spcPts val="0"/>
              </a:spcBef>
              <a:spcAft>
                <a:spcPts val="800"/>
              </a:spcAft>
              <a:buNone/>
            </a:pPr>
            <a:r>
              <a:rPr lang="pl-PL" sz="4400" dirty="0">
                <a:effectLst/>
                <a:ea typeface="Times New Roman" panose="02020603050405020304" pitchFamily="18" charset="0"/>
                <a:cs typeface="Arial" panose="020B0604020202020204" pitchFamily="34" charset="0"/>
              </a:rPr>
              <a:t>2) propozycje budowy lub przebudowy urządzeń wodnych;</a:t>
            </a:r>
            <a:endParaRPr lang="pl-PL" sz="4400" dirty="0">
              <a:effectLst/>
              <a:ea typeface="Calibri" panose="020F0502020204030204" pitchFamily="34" charset="0"/>
              <a:cs typeface="Arial" panose="020B0604020202020204" pitchFamily="34" charset="0"/>
            </a:endParaRPr>
          </a:p>
          <a:p>
            <a:pPr marL="90805" indent="0">
              <a:lnSpc>
                <a:spcPct val="120000"/>
              </a:lnSpc>
              <a:spcBef>
                <a:spcPts val="0"/>
              </a:spcBef>
              <a:spcAft>
                <a:spcPts val="800"/>
              </a:spcAft>
              <a:buNone/>
            </a:pPr>
            <a:r>
              <a:rPr lang="pl-PL" sz="4400" dirty="0">
                <a:effectLst/>
                <a:ea typeface="Times New Roman" panose="02020603050405020304" pitchFamily="18" charset="0"/>
                <a:cs typeface="Arial" panose="020B0604020202020204" pitchFamily="34" charset="0"/>
              </a:rPr>
              <a:t>3) propozycje niezbędnych zmian w zakresie korzystania z zasobów wodnych oraz zmian naturalnej i sztucznej retencji;</a:t>
            </a:r>
            <a:endParaRPr lang="pl-PL" sz="4400" dirty="0">
              <a:effectLst/>
              <a:ea typeface="Calibri" panose="020F0502020204030204" pitchFamily="34" charset="0"/>
              <a:cs typeface="Arial" panose="020B0604020202020204" pitchFamily="34" charset="0"/>
            </a:endParaRPr>
          </a:p>
          <a:p>
            <a:pPr marL="90805" indent="0" algn="just">
              <a:lnSpc>
                <a:spcPct val="120000"/>
              </a:lnSpc>
              <a:spcBef>
                <a:spcPts val="0"/>
              </a:spcBef>
              <a:spcAft>
                <a:spcPts val="1000"/>
              </a:spcAft>
              <a:buNone/>
            </a:pPr>
            <a:r>
              <a:rPr lang="pl-PL" sz="4400" dirty="0">
                <a:effectLst/>
                <a:ea typeface="Times New Roman" panose="02020603050405020304" pitchFamily="18" charset="0"/>
                <a:cs typeface="Arial" panose="020B0604020202020204" pitchFamily="34" charset="0"/>
              </a:rPr>
              <a:t>4) katalog działań służących przeciwdziałaniu skutkom suszy.</a:t>
            </a:r>
          </a:p>
          <a:p>
            <a:pPr marL="0" indent="0">
              <a:buNone/>
            </a:pPr>
            <a:r>
              <a:rPr lang="pl-PL" sz="4000" b="1" dirty="0">
                <a:cs typeface="Arial" panose="020B0604020202020204" pitchFamily="34" charset="0"/>
              </a:rPr>
              <a:t>Do 2017 roku opracowane zostały plany przeciwdziałania skutkom suszy w regionach wodnych;</a:t>
            </a:r>
          </a:p>
          <a:p>
            <a:pPr marL="0" indent="0" algn="just">
              <a:lnSpc>
                <a:spcPct val="120000"/>
              </a:lnSpc>
              <a:spcBef>
                <a:spcPts val="0"/>
              </a:spcBef>
              <a:spcAft>
                <a:spcPts val="800"/>
              </a:spcAft>
              <a:buNone/>
            </a:pPr>
            <a:endParaRPr lang="pl-PL" sz="3200" b="1" dirty="0">
              <a:effectLst/>
              <a:ea typeface="Times New Roman" panose="02020603050405020304" pitchFamily="18" charset="0"/>
              <a:cs typeface="Arial" panose="020B0604020202020204" pitchFamily="34" charset="0"/>
            </a:endParaRPr>
          </a:p>
          <a:p>
            <a:pPr marL="0" indent="0">
              <a:buNone/>
            </a:pPr>
            <a:endParaRPr lang="pl-PL" sz="3100" dirty="0">
              <a:latin typeface="Arial" panose="020B0604020202020204" pitchFamily="34" charset="0"/>
              <a:cs typeface="Arial" panose="020B0604020202020204" pitchFamily="34" charset="0"/>
            </a:endParaRPr>
          </a:p>
          <a:p>
            <a:pPr>
              <a:buFont typeface="Wingdings" pitchFamily="2" charset="2"/>
              <a:buChar char="Ø"/>
            </a:pPr>
            <a:endParaRPr lang="pl-PL" dirty="0"/>
          </a:p>
        </p:txBody>
      </p:sp>
    </p:spTree>
    <p:extLst>
      <p:ext uri="{BB962C8B-B14F-4D97-AF65-F5344CB8AC3E}">
        <p14:creationId xmlns:p14="http://schemas.microsoft.com/office/powerpoint/2010/main" val="2035048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AB0F9EB-67C1-4538-B2BC-66BCF7F34801}"/>
              </a:ext>
            </a:extLst>
          </p:cNvPr>
          <p:cNvSpPr>
            <a:spLocks noGrp="1"/>
          </p:cNvSpPr>
          <p:nvPr>
            <p:ph type="title"/>
          </p:nvPr>
        </p:nvSpPr>
        <p:spPr>
          <a:xfrm>
            <a:off x="838200" y="151003"/>
            <a:ext cx="10515600" cy="427838"/>
          </a:xfrm>
        </p:spPr>
        <p:txBody>
          <a:bodyPr>
            <a:normAutofit fontScale="90000"/>
          </a:bodyPr>
          <a:lstStyle/>
          <a:p>
            <a:pPr algn="ctr"/>
            <a:r>
              <a:rPr lang="pl-PL" b="1" dirty="0">
                <a:solidFill>
                  <a:schemeClr val="accent2">
                    <a:lumMod val="75000"/>
                  </a:schemeClr>
                </a:solidFill>
              </a:rPr>
              <a:t>Plan Przeciwdziałania Skutkom Suszy (PPSS)</a:t>
            </a:r>
          </a:p>
        </p:txBody>
      </p:sp>
      <p:sp>
        <p:nvSpPr>
          <p:cNvPr id="3" name="Symbol zastępczy zawartości 2">
            <a:extLst>
              <a:ext uri="{FF2B5EF4-FFF2-40B4-BE49-F238E27FC236}">
                <a16:creationId xmlns:a16="http://schemas.microsoft.com/office/drawing/2014/main" id="{398F3D5F-9F26-40EC-A595-6AA51D7B786A}"/>
              </a:ext>
            </a:extLst>
          </p:cNvPr>
          <p:cNvSpPr>
            <a:spLocks noGrp="1"/>
          </p:cNvSpPr>
          <p:nvPr>
            <p:ph idx="1"/>
          </p:nvPr>
        </p:nvSpPr>
        <p:spPr>
          <a:xfrm>
            <a:off x="394283" y="763398"/>
            <a:ext cx="11325137" cy="5821960"/>
          </a:xfrm>
        </p:spPr>
        <p:txBody>
          <a:bodyPr>
            <a:normAutofit fontScale="85000" lnSpcReduction="20000"/>
          </a:bodyPr>
          <a:lstStyle/>
          <a:p>
            <a:pPr marL="0" indent="0" algn="just">
              <a:buNone/>
            </a:pPr>
            <a:r>
              <a:rPr lang="pl-PL" dirty="0"/>
              <a:t>Plan przeciwdziałania skutkom suszy to pierwszy w Polsce dokument planistyczny o zasięgu ogólnokrajowym, dotyczący zjawiska suszy. Zostanie on wprowadzony w formie rozporządzenia ministra ds. gospodarki wodnej. Zapisy PPSS będą miały charakter powszechnie obowiązujący. </a:t>
            </a:r>
          </a:p>
          <a:p>
            <a:pPr marL="0" indent="0">
              <a:buNone/>
            </a:pPr>
            <a:r>
              <a:rPr lang="pl-PL" b="1" dirty="0">
                <a:solidFill>
                  <a:schemeClr val="accent2">
                    <a:lumMod val="75000"/>
                  </a:schemeClr>
                </a:solidFill>
              </a:rPr>
              <a:t>Główne cele PPSS:</a:t>
            </a:r>
          </a:p>
          <a:p>
            <a:pPr marL="514350" indent="-514350" algn="just">
              <a:buAutoNum type="arabicPeriod"/>
            </a:pPr>
            <a:r>
              <a:rPr lang="pl-PL" dirty="0"/>
              <a:t>skuteczne zarządzanie zasobami wodnymi dla zwiększenia dostępnych zasobów wodnych,</a:t>
            </a:r>
          </a:p>
          <a:p>
            <a:pPr marL="514350" indent="-514350" algn="just">
              <a:buAutoNum type="arabicPeriod"/>
            </a:pPr>
            <a:r>
              <a:rPr lang="pl-PL" dirty="0"/>
              <a:t>zwiększenie retencjonowania wód,</a:t>
            </a:r>
          </a:p>
          <a:p>
            <a:pPr marL="514350" indent="-514350" algn="just">
              <a:buAutoNum type="arabicPeriod"/>
            </a:pPr>
            <a:r>
              <a:rPr lang="pl-PL" dirty="0"/>
              <a:t>edukacja w zakresie suszy i koordynacja działań powiązanych z suszą,</a:t>
            </a:r>
          </a:p>
          <a:p>
            <a:pPr marL="514350" indent="-514350" algn="just">
              <a:buAutoNum type="arabicPeriod"/>
            </a:pPr>
            <a:r>
              <a:rPr lang="pl-PL" dirty="0"/>
              <a:t>Stworzenie mechanizmów realizacji i finansowania działań służących przeciwdziałaniu skutkom suszy.</a:t>
            </a:r>
          </a:p>
          <a:p>
            <a:pPr marL="0" indent="0" algn="just">
              <a:buNone/>
            </a:pPr>
            <a:r>
              <a:rPr lang="pl-PL" b="1" dirty="0">
                <a:solidFill>
                  <a:schemeClr val="accent2">
                    <a:lumMod val="75000"/>
                  </a:schemeClr>
                </a:solidFill>
              </a:rPr>
              <a:t>Zakres PPSS </a:t>
            </a:r>
            <a:r>
              <a:rPr lang="pl-PL" dirty="0"/>
              <a:t>jest określony w ustawie Prawo wodne i składa się </a:t>
            </a:r>
            <a:r>
              <a:rPr lang="pl-PL" dirty="0">
                <a:solidFill>
                  <a:schemeClr val="accent2">
                    <a:lumMod val="75000"/>
                  </a:schemeClr>
                </a:solidFill>
              </a:rPr>
              <a:t>z bloków tematycznych:</a:t>
            </a:r>
          </a:p>
          <a:p>
            <a:pPr marL="0" indent="0" algn="just">
              <a:buNone/>
            </a:pPr>
            <a:r>
              <a:rPr lang="pl-PL" dirty="0">
                <a:solidFill>
                  <a:srgbClr val="0070C0"/>
                </a:solidFill>
              </a:rPr>
              <a:t>I. Analiza możliwości powiększenia dyspozycyjnych zasobów wodnych;</a:t>
            </a:r>
          </a:p>
          <a:p>
            <a:pPr marL="0" indent="0" algn="just">
              <a:buNone/>
            </a:pPr>
            <a:r>
              <a:rPr lang="pl-PL" dirty="0">
                <a:solidFill>
                  <a:srgbClr val="0070C0"/>
                </a:solidFill>
              </a:rPr>
              <a:t>II. Propozycje budowy lub przebudowy urządzeń wodnych;</a:t>
            </a:r>
          </a:p>
          <a:p>
            <a:pPr marL="0" indent="0" algn="just">
              <a:buNone/>
            </a:pPr>
            <a:r>
              <a:rPr lang="pl-PL" dirty="0">
                <a:solidFill>
                  <a:srgbClr val="0070C0"/>
                </a:solidFill>
              </a:rPr>
              <a:t>III. Propozycje niezbędnych zmian w zakresie korzystania z zasobów wodnych oraz zmian naturalnej i sztucznej retencji;</a:t>
            </a:r>
          </a:p>
          <a:p>
            <a:pPr marL="0" indent="0" algn="just">
              <a:buNone/>
            </a:pPr>
            <a:r>
              <a:rPr lang="pl-PL" dirty="0">
                <a:solidFill>
                  <a:srgbClr val="0070C0"/>
                </a:solidFill>
              </a:rPr>
              <a:t>IV. Katalog działań służących przeciwdziałaniu skutkom suszy. </a:t>
            </a:r>
          </a:p>
          <a:p>
            <a:pPr marL="0" indent="0">
              <a:buNone/>
            </a:pPr>
            <a:endParaRPr lang="pl-PL" dirty="0">
              <a:solidFill>
                <a:srgbClr val="0070C0"/>
              </a:solidFill>
            </a:endParaRPr>
          </a:p>
          <a:p>
            <a:pPr marL="514350" indent="-514350">
              <a:buAutoNum type="arabicPeriod"/>
            </a:pPr>
            <a:endParaRPr lang="pl-PL" dirty="0"/>
          </a:p>
        </p:txBody>
      </p:sp>
    </p:spTree>
    <p:extLst>
      <p:ext uri="{BB962C8B-B14F-4D97-AF65-F5344CB8AC3E}">
        <p14:creationId xmlns:p14="http://schemas.microsoft.com/office/powerpoint/2010/main" val="1251984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B5BB979-ED9B-4B66-8379-A1F0F3D13156}"/>
              </a:ext>
            </a:extLst>
          </p:cNvPr>
          <p:cNvSpPr>
            <a:spLocks noGrp="1"/>
          </p:cNvSpPr>
          <p:nvPr>
            <p:ph type="title"/>
          </p:nvPr>
        </p:nvSpPr>
        <p:spPr>
          <a:xfrm>
            <a:off x="838200" y="188007"/>
            <a:ext cx="10515600" cy="324741"/>
          </a:xfrm>
        </p:spPr>
        <p:txBody>
          <a:bodyPr>
            <a:noAutofit/>
          </a:bodyPr>
          <a:lstStyle/>
          <a:p>
            <a:pPr algn="ctr"/>
            <a:r>
              <a:rPr lang="pl-PL" sz="2400" b="1" i="0" u="none" strike="noStrike" baseline="0" dirty="0">
                <a:solidFill>
                  <a:srgbClr val="000000"/>
                </a:solidFill>
                <a:latin typeface="Calibri" panose="020F0502020204030204" pitchFamily="34" charset="0"/>
              </a:rPr>
              <a:t>Struktura katalogu działań</a:t>
            </a:r>
            <a:endParaRPr lang="pl-PL" sz="2400" b="1" dirty="0"/>
          </a:p>
        </p:txBody>
      </p:sp>
      <p:pic>
        <p:nvPicPr>
          <p:cNvPr id="5" name="Symbol zastępczy zawartości 4">
            <a:extLst>
              <a:ext uri="{FF2B5EF4-FFF2-40B4-BE49-F238E27FC236}">
                <a16:creationId xmlns:a16="http://schemas.microsoft.com/office/drawing/2014/main" id="{72382D9E-6C09-46F1-8875-16191B3BB98E}"/>
              </a:ext>
            </a:extLst>
          </p:cNvPr>
          <p:cNvPicPr>
            <a:picLocks noGrp="1" noChangeAspect="1"/>
          </p:cNvPicPr>
          <p:nvPr>
            <p:ph idx="1"/>
          </p:nvPr>
        </p:nvPicPr>
        <p:blipFill>
          <a:blip r:embed="rId2"/>
          <a:stretch>
            <a:fillRect/>
          </a:stretch>
        </p:blipFill>
        <p:spPr>
          <a:xfrm>
            <a:off x="584462" y="649288"/>
            <a:ext cx="11208469" cy="6021387"/>
          </a:xfrm>
        </p:spPr>
      </p:pic>
    </p:spTree>
    <p:extLst>
      <p:ext uri="{BB962C8B-B14F-4D97-AF65-F5344CB8AC3E}">
        <p14:creationId xmlns:p14="http://schemas.microsoft.com/office/powerpoint/2010/main" val="3970796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C40193D-DE3B-403F-B977-DD31421C0F94}"/>
              </a:ext>
            </a:extLst>
          </p:cNvPr>
          <p:cNvSpPr>
            <a:spLocks noGrp="1"/>
          </p:cNvSpPr>
          <p:nvPr>
            <p:ph type="title"/>
          </p:nvPr>
        </p:nvSpPr>
        <p:spPr>
          <a:xfrm>
            <a:off x="838200" y="149629"/>
            <a:ext cx="10515600" cy="490451"/>
          </a:xfrm>
        </p:spPr>
        <p:txBody>
          <a:bodyPr>
            <a:normAutofit/>
          </a:bodyPr>
          <a:lstStyle/>
          <a:p>
            <a:pPr algn="ctr"/>
            <a:r>
              <a:rPr lang="pl-PL" sz="2800" b="1" dirty="0">
                <a:solidFill>
                  <a:srgbClr val="0070C0"/>
                </a:solidFill>
                <a:latin typeface="Calibri" panose="020F0502020204030204" pitchFamily="34" charset="0"/>
              </a:rPr>
              <a:t>I</a:t>
            </a:r>
            <a:r>
              <a:rPr lang="pl-PL" sz="2800" b="1" i="0" u="none" strike="noStrike" baseline="0" dirty="0">
                <a:solidFill>
                  <a:srgbClr val="0070C0"/>
                </a:solidFill>
                <a:latin typeface="Calibri" panose="020F0502020204030204" pitchFamily="34" charset="0"/>
              </a:rPr>
              <a:t>. Powiększanie zasobów dyspozycyjnych wód powierzchniowych  </a:t>
            </a:r>
            <a:endParaRPr lang="pl-PL" sz="2800" b="1" dirty="0">
              <a:solidFill>
                <a:srgbClr val="0070C0"/>
              </a:solidFill>
            </a:endParaRPr>
          </a:p>
        </p:txBody>
      </p:sp>
      <p:sp>
        <p:nvSpPr>
          <p:cNvPr id="3" name="Symbol zastępczy zawartości 2">
            <a:extLst>
              <a:ext uri="{FF2B5EF4-FFF2-40B4-BE49-F238E27FC236}">
                <a16:creationId xmlns:a16="http://schemas.microsoft.com/office/drawing/2014/main" id="{FC412C93-0B4A-4290-BAB5-184B4F75ABF8}"/>
              </a:ext>
            </a:extLst>
          </p:cNvPr>
          <p:cNvSpPr>
            <a:spLocks noGrp="1"/>
          </p:cNvSpPr>
          <p:nvPr>
            <p:ph idx="1"/>
          </p:nvPr>
        </p:nvSpPr>
        <p:spPr>
          <a:xfrm>
            <a:off x="410198" y="806335"/>
            <a:ext cx="10943602" cy="5773927"/>
          </a:xfrm>
        </p:spPr>
        <p:txBody>
          <a:bodyPr>
            <a:normAutofit/>
          </a:bodyPr>
          <a:lstStyle/>
          <a:p>
            <a:pPr marL="0" indent="0">
              <a:buNone/>
            </a:pPr>
            <a:r>
              <a:rPr lang="pl-PL" sz="1800" b="1" i="0" u="none" strike="noStrike" baseline="0" dirty="0">
                <a:solidFill>
                  <a:srgbClr val="0070C0"/>
                </a:solidFill>
                <a:latin typeface="Calibri" panose="020F0502020204030204" pitchFamily="34" charset="0"/>
              </a:rPr>
              <a:t>1</a:t>
            </a:r>
            <a:r>
              <a:rPr lang="pl-PL" sz="1800" b="0" i="0" u="none" strike="noStrike" baseline="0" dirty="0">
                <a:solidFill>
                  <a:srgbClr val="000000"/>
                </a:solidFill>
                <a:latin typeface="Calibri" panose="020F0502020204030204" pitchFamily="34" charset="0"/>
              </a:rPr>
              <a:t> </a:t>
            </a:r>
            <a:r>
              <a:rPr lang="pl-PL" sz="1800" b="1" i="0" u="none" strike="noStrike" baseline="0" dirty="0">
                <a:solidFill>
                  <a:srgbClr val="0070C0"/>
                </a:solidFill>
                <a:latin typeface="Calibri" panose="020F0502020204030204" pitchFamily="34" charset="0"/>
              </a:rPr>
              <a:t>-</a:t>
            </a:r>
            <a:r>
              <a:rPr lang="pl-PL" sz="1800" b="0" i="0" u="none" strike="noStrike" baseline="0" dirty="0">
                <a:solidFill>
                  <a:srgbClr val="000000"/>
                </a:solidFill>
                <a:latin typeface="Calibri" panose="020F0502020204030204" pitchFamily="34" charset="0"/>
              </a:rPr>
              <a:t> zwiększenie retencji leśnej w zlewni,</a:t>
            </a:r>
          </a:p>
          <a:p>
            <a:pPr marL="0" indent="0">
              <a:buNone/>
            </a:pPr>
            <a:r>
              <a:rPr lang="pl-PL" sz="1800" b="1" i="0" u="none" strike="noStrike" baseline="0" dirty="0">
                <a:solidFill>
                  <a:srgbClr val="0070C0"/>
                </a:solidFill>
                <a:latin typeface="Calibri" panose="020F0502020204030204" pitchFamily="34" charset="0"/>
              </a:rPr>
              <a:t>2</a:t>
            </a:r>
            <a:r>
              <a:rPr lang="pl-PL" sz="1800" b="0" i="0" u="none" strike="noStrike" baseline="0" dirty="0">
                <a:solidFill>
                  <a:srgbClr val="000000"/>
                </a:solidFill>
                <a:latin typeface="Calibri" panose="020F0502020204030204" pitchFamily="34" charset="0"/>
              </a:rPr>
              <a:t> </a:t>
            </a:r>
            <a:r>
              <a:rPr lang="pl-PL" sz="1800" b="1" i="0" u="none" strike="noStrike" baseline="0" dirty="0">
                <a:solidFill>
                  <a:srgbClr val="0070C0"/>
                </a:solidFill>
                <a:latin typeface="Calibri" panose="020F0502020204030204" pitchFamily="34" charset="0"/>
              </a:rPr>
              <a:t>–</a:t>
            </a:r>
            <a:r>
              <a:rPr lang="pl-PL" sz="1800" b="0" i="0" u="none" strike="noStrike" baseline="0" dirty="0">
                <a:solidFill>
                  <a:srgbClr val="000000"/>
                </a:solidFill>
                <a:latin typeface="Calibri" panose="020F0502020204030204" pitchFamily="34" charset="0"/>
              </a:rPr>
              <a:t> zwiększenie retencji na obszarach rolniczych:</a:t>
            </a:r>
          </a:p>
          <a:p>
            <a:pPr>
              <a:buFont typeface="Wingdings" panose="05000000000000000000" pitchFamily="2" charset="2"/>
              <a:buChar char="Ø"/>
            </a:pPr>
            <a:r>
              <a:rPr lang="pl-PL" sz="1800" b="0" i="0" u="none" strike="noStrike" baseline="0" dirty="0">
                <a:solidFill>
                  <a:srgbClr val="000000"/>
                </a:solidFill>
                <a:latin typeface="Calibri" panose="020F0502020204030204" pitchFamily="34" charset="0"/>
              </a:rPr>
              <a:t>kreowanie świadomości rolników w zakresie możliwości tworzenia retencji na obszarach rolnych oraz propagowanie działań zmniejszających straty w rolnictwie podczas suszy,</a:t>
            </a:r>
          </a:p>
          <a:p>
            <a:pPr>
              <a:buFont typeface="Wingdings" panose="05000000000000000000" pitchFamily="2" charset="2"/>
              <a:buChar char="Ø"/>
            </a:pPr>
            <a:r>
              <a:rPr lang="pl-PL" sz="1800" b="0" i="0" u="none" strike="noStrike" baseline="0" dirty="0">
                <a:solidFill>
                  <a:srgbClr val="000000"/>
                </a:solidFill>
                <a:latin typeface="Calibri" panose="020F0502020204030204" pitchFamily="34" charset="0"/>
              </a:rPr>
              <a:t>przebudowa systemów melioracyjnych z odwadniających na nawadniająco-odwadniające,</a:t>
            </a:r>
          </a:p>
          <a:p>
            <a:pPr>
              <a:buFont typeface="Wingdings" panose="05000000000000000000" pitchFamily="2" charset="2"/>
              <a:buChar char="Ø"/>
            </a:pPr>
            <a:r>
              <a:rPr lang="pl-PL" sz="1800" b="0" i="0" u="none" strike="noStrike" baseline="0" dirty="0">
                <a:solidFill>
                  <a:srgbClr val="000000"/>
                </a:solidFill>
                <a:latin typeface="Calibri" panose="020F0502020204030204" pitchFamily="34" charset="0"/>
              </a:rPr>
              <a:t>opracowanie wytycznych do racjonalnego zużycia wody w rolnictwie</a:t>
            </a:r>
          </a:p>
          <a:p>
            <a:pPr marL="0" indent="0">
              <a:buNone/>
            </a:pPr>
            <a:r>
              <a:rPr lang="pl-PL" sz="1800" b="1" i="0" u="none" strike="noStrike" baseline="0" dirty="0">
                <a:solidFill>
                  <a:srgbClr val="0070C0"/>
                </a:solidFill>
                <a:latin typeface="Calibri" panose="020F0502020204030204" pitchFamily="34" charset="0"/>
              </a:rPr>
              <a:t>3</a:t>
            </a:r>
            <a:r>
              <a:rPr lang="pl-PL" sz="1800" b="0" i="0" u="none" strike="noStrike" baseline="0" dirty="0">
                <a:solidFill>
                  <a:srgbClr val="000000"/>
                </a:solidFill>
                <a:latin typeface="Calibri" panose="020F0502020204030204" pitchFamily="34" charset="0"/>
              </a:rPr>
              <a:t> </a:t>
            </a:r>
            <a:r>
              <a:rPr lang="pl-PL" sz="1800" b="1" i="0" u="none" strike="noStrike" baseline="0" dirty="0">
                <a:solidFill>
                  <a:srgbClr val="0070C0"/>
                </a:solidFill>
                <a:latin typeface="Calibri" panose="020F0502020204030204" pitchFamily="34" charset="0"/>
              </a:rPr>
              <a:t>–</a:t>
            </a:r>
            <a:r>
              <a:rPr lang="pl-PL" sz="1800" b="0" i="0" u="none" strike="noStrike" baseline="0" dirty="0">
                <a:solidFill>
                  <a:srgbClr val="000000"/>
                </a:solidFill>
                <a:latin typeface="Calibri" panose="020F0502020204030204" pitchFamily="34" charset="0"/>
              </a:rPr>
              <a:t> kształtowanie i odtwarzanie retencji naturalnej:</a:t>
            </a:r>
          </a:p>
          <a:p>
            <a:pPr>
              <a:buFont typeface="Wingdings" panose="05000000000000000000" pitchFamily="2" charset="2"/>
              <a:buChar char="Ø"/>
            </a:pPr>
            <a:r>
              <a:rPr lang="pl-PL" sz="1800" b="0" i="0" u="none" strike="noStrike" baseline="0" dirty="0" err="1">
                <a:solidFill>
                  <a:srgbClr val="000000"/>
                </a:solidFill>
                <a:latin typeface="Calibri" panose="020F0502020204030204" pitchFamily="34" charset="0"/>
              </a:rPr>
              <a:t>renaturalizacja</a:t>
            </a:r>
            <a:r>
              <a:rPr lang="pl-PL" sz="1800" b="0" i="0" u="none" strike="noStrike" baseline="0" dirty="0">
                <a:solidFill>
                  <a:srgbClr val="000000"/>
                </a:solidFill>
                <a:latin typeface="Calibri" panose="020F0502020204030204" pitchFamily="34" charset="0"/>
              </a:rPr>
              <a:t> lub </a:t>
            </a:r>
            <a:r>
              <a:rPr lang="pl-PL" sz="1800" b="0" i="0" u="none" strike="noStrike" baseline="0" dirty="0" err="1">
                <a:solidFill>
                  <a:srgbClr val="000000"/>
                </a:solidFill>
                <a:latin typeface="Calibri" panose="020F0502020204030204" pitchFamily="34" charset="0"/>
              </a:rPr>
              <a:t>renaturyzacja</a:t>
            </a:r>
            <a:r>
              <a:rPr lang="pl-PL" sz="1800" b="0" i="0" u="none" strike="noStrike" baseline="0" dirty="0">
                <a:solidFill>
                  <a:srgbClr val="000000"/>
                </a:solidFill>
                <a:latin typeface="Calibri" panose="020F0502020204030204" pitchFamily="34" charset="0"/>
              </a:rPr>
              <a:t> koryt i brzegów cieków,</a:t>
            </a:r>
          </a:p>
          <a:p>
            <a:pPr>
              <a:buFont typeface="Wingdings" panose="05000000000000000000" pitchFamily="2" charset="2"/>
              <a:buChar char="Ø"/>
            </a:pPr>
            <a:r>
              <a:rPr lang="pl-PL" sz="1800" b="0" i="0" u="none" strike="noStrike" baseline="0" dirty="0">
                <a:solidFill>
                  <a:srgbClr val="000000"/>
                </a:solidFill>
                <a:latin typeface="Calibri" panose="020F0502020204030204" pitchFamily="34" charset="0"/>
              </a:rPr>
              <a:t>odtwarzanie starorzeczy, obszarów bagiennych, torfowiskowych, terenów podmokłych,</a:t>
            </a:r>
          </a:p>
          <a:p>
            <a:pPr marL="0" indent="0">
              <a:buNone/>
            </a:pPr>
            <a:r>
              <a:rPr lang="pl-PL" sz="1800" b="1" i="0" u="none" strike="noStrike" baseline="0" dirty="0">
                <a:solidFill>
                  <a:srgbClr val="0070C0"/>
                </a:solidFill>
                <a:latin typeface="Calibri" panose="020F0502020204030204" pitchFamily="34" charset="0"/>
              </a:rPr>
              <a:t>4</a:t>
            </a:r>
            <a:r>
              <a:rPr lang="pl-PL" sz="1800" b="0" i="0" u="none" strike="noStrike" baseline="0" dirty="0">
                <a:solidFill>
                  <a:srgbClr val="000000"/>
                </a:solidFill>
                <a:latin typeface="Calibri" panose="020F0502020204030204" pitchFamily="34" charset="0"/>
              </a:rPr>
              <a:t> </a:t>
            </a:r>
            <a:r>
              <a:rPr lang="pl-PL" sz="1800" b="1" i="0" u="none" strike="noStrike" baseline="0" dirty="0">
                <a:solidFill>
                  <a:srgbClr val="0070C0"/>
                </a:solidFill>
                <a:latin typeface="Calibri" panose="020F0502020204030204" pitchFamily="34" charset="0"/>
              </a:rPr>
              <a:t>-</a:t>
            </a:r>
            <a:r>
              <a:rPr lang="pl-PL" sz="1800" b="0" i="0" u="none" strike="noStrike" baseline="0" dirty="0">
                <a:solidFill>
                  <a:srgbClr val="000000"/>
                </a:solidFill>
                <a:latin typeface="Calibri" panose="020F0502020204030204" pitchFamily="34" charset="0"/>
              </a:rPr>
              <a:t> realizacja inwestycji w zakresie kształtowania/zwiększania sztucznej retencji,</a:t>
            </a:r>
          </a:p>
          <a:p>
            <a:pPr>
              <a:buFont typeface="Wingdings" panose="05000000000000000000" pitchFamily="2" charset="2"/>
              <a:buChar char="Ø"/>
            </a:pPr>
            <a:r>
              <a:rPr lang="pl-PL" sz="1800" b="0" i="0" u="none" strike="noStrike" baseline="0" dirty="0">
                <a:solidFill>
                  <a:srgbClr val="000000"/>
                </a:solidFill>
                <a:latin typeface="Calibri" panose="020F0502020204030204" pitchFamily="34" charset="0"/>
              </a:rPr>
              <a:t>wprowadzenie działań technicznych i nietechnicznych umożliwiających regulację poziomu wód w jeziorach,</a:t>
            </a:r>
          </a:p>
          <a:p>
            <a:pPr marL="0" indent="0">
              <a:buNone/>
            </a:pPr>
            <a:r>
              <a:rPr lang="pl-PL" sz="1800" b="0" i="0" u="none" strike="noStrike" baseline="0" dirty="0">
                <a:solidFill>
                  <a:srgbClr val="000000"/>
                </a:solidFill>
                <a:latin typeface="Calibri" panose="020F0502020204030204" pitchFamily="34" charset="0"/>
              </a:rPr>
              <a:t> </a:t>
            </a:r>
            <a:r>
              <a:rPr lang="pl-PL" sz="1800" b="1" i="0" u="none" strike="noStrike" baseline="0" dirty="0">
                <a:solidFill>
                  <a:srgbClr val="0070C0"/>
                </a:solidFill>
                <a:latin typeface="Calibri" panose="020F0502020204030204" pitchFamily="34" charset="0"/>
              </a:rPr>
              <a:t>5</a:t>
            </a:r>
            <a:r>
              <a:rPr lang="pl-PL" sz="1800" b="0" i="0" u="none" strike="noStrike" baseline="0" dirty="0">
                <a:solidFill>
                  <a:srgbClr val="000000"/>
                </a:solidFill>
                <a:latin typeface="Calibri" panose="020F0502020204030204" pitchFamily="34" charset="0"/>
              </a:rPr>
              <a:t> </a:t>
            </a:r>
            <a:r>
              <a:rPr lang="pl-PL" sz="1800" b="1" i="0" u="none" strike="noStrike" baseline="0" dirty="0">
                <a:solidFill>
                  <a:srgbClr val="0070C0"/>
                </a:solidFill>
                <a:latin typeface="Calibri" panose="020F0502020204030204" pitchFamily="34" charset="0"/>
              </a:rPr>
              <a:t>–</a:t>
            </a:r>
            <a:r>
              <a:rPr lang="pl-PL" sz="1800" b="0" i="0" u="none" strike="noStrike" baseline="0" dirty="0">
                <a:solidFill>
                  <a:srgbClr val="000000"/>
                </a:solidFill>
                <a:latin typeface="Calibri" panose="020F0502020204030204" pitchFamily="34" charset="0"/>
              </a:rPr>
              <a:t> tworzenie formalno-prawnych oraz administracyjnych warunków do realizacji błękitnej i zielonej infrastruktury dla zrównoważonego gospodarowania wodą opadową (deszczową i roztopową) na obszarach zurbanizowanych,</a:t>
            </a:r>
          </a:p>
          <a:p>
            <a:pPr>
              <a:buFont typeface="Wingdings" panose="05000000000000000000" pitchFamily="2" charset="2"/>
              <a:buChar char="Ø"/>
            </a:pPr>
            <a:r>
              <a:rPr lang="pl-PL" sz="1800" b="0" i="0" u="none" strike="noStrike" baseline="0" dirty="0">
                <a:solidFill>
                  <a:srgbClr val="000000"/>
                </a:solidFill>
                <a:latin typeface="Calibri" panose="020F0502020204030204" pitchFamily="34" charset="0"/>
              </a:rPr>
              <a:t>propagowanie ponownego wykorzystania wód, w tym wód opadowych,</a:t>
            </a:r>
          </a:p>
          <a:p>
            <a:pPr>
              <a:buFont typeface="Wingdings" panose="05000000000000000000" pitchFamily="2" charset="2"/>
              <a:buChar char="Ø"/>
            </a:pPr>
            <a:r>
              <a:rPr lang="pl-PL" sz="1800" b="0" i="0" u="none" strike="noStrike" baseline="0" dirty="0">
                <a:solidFill>
                  <a:srgbClr val="000000"/>
                </a:solidFill>
                <a:latin typeface="Calibri" panose="020F0502020204030204" pitchFamily="34" charset="0"/>
              </a:rPr>
              <a:t>wprowadzenie konieczności stosowania zamkniętych obiegów wody w sektorach gospodarki charakteryzujących się znaczną wodochłonnością.</a:t>
            </a:r>
            <a:endParaRPr lang="pl-PL" sz="1800" b="1"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721379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4EE0833-AE8B-4630-9EC5-22463D66E258}"/>
              </a:ext>
            </a:extLst>
          </p:cNvPr>
          <p:cNvSpPr>
            <a:spLocks noGrp="1"/>
          </p:cNvSpPr>
          <p:nvPr>
            <p:ph type="title"/>
          </p:nvPr>
        </p:nvSpPr>
        <p:spPr>
          <a:xfrm>
            <a:off x="838200" y="111096"/>
            <a:ext cx="10515600" cy="341832"/>
          </a:xfrm>
        </p:spPr>
        <p:txBody>
          <a:bodyPr/>
          <a:lstStyle/>
          <a:p>
            <a:pPr algn="ctr"/>
            <a:r>
              <a:rPr lang="pl-PL" sz="1800" b="1" i="0" u="none" strike="noStrike" baseline="0" dirty="0">
                <a:solidFill>
                  <a:srgbClr val="0070C0"/>
                </a:solidFill>
                <a:latin typeface="Calibri" panose="020F0502020204030204" pitchFamily="34" charset="0"/>
              </a:rPr>
              <a:t>I. a. Analiza zasobów dyspozycyjnych – </a:t>
            </a:r>
            <a:r>
              <a:rPr lang="pl-PL" sz="1800" b="1" i="0" u="none" strike="noStrike" baseline="0" dirty="0">
                <a:latin typeface="Calibri" panose="020F0502020204030204" pitchFamily="34" charset="0"/>
              </a:rPr>
              <a:t>szacowanie wielkości i stopnia wykorzystania</a:t>
            </a:r>
            <a:endParaRPr lang="pl-PL" b="1" dirty="0"/>
          </a:p>
        </p:txBody>
      </p:sp>
      <p:sp>
        <p:nvSpPr>
          <p:cNvPr id="3" name="Symbol zastępczy zawartości 2">
            <a:extLst>
              <a:ext uri="{FF2B5EF4-FFF2-40B4-BE49-F238E27FC236}">
                <a16:creationId xmlns:a16="http://schemas.microsoft.com/office/drawing/2014/main" id="{F34999B4-80D2-48EF-AE3A-DF992EC44B3C}"/>
              </a:ext>
            </a:extLst>
          </p:cNvPr>
          <p:cNvSpPr>
            <a:spLocks noGrp="1"/>
          </p:cNvSpPr>
          <p:nvPr>
            <p:ph idx="1"/>
          </p:nvPr>
        </p:nvSpPr>
        <p:spPr>
          <a:xfrm>
            <a:off x="384561" y="589660"/>
            <a:ext cx="11304676" cy="6157244"/>
          </a:xfrm>
        </p:spPr>
        <p:txBody>
          <a:bodyPr/>
          <a:lstStyle/>
          <a:p>
            <a:pPr marL="0" indent="0">
              <a:buNone/>
            </a:pPr>
            <a:r>
              <a:rPr lang="pl-PL" sz="1800" b="0" i="0" u="none" strike="noStrike" baseline="0" dirty="0">
                <a:solidFill>
                  <a:srgbClr val="000000"/>
                </a:solidFill>
                <a:latin typeface="Calibri" panose="020F0502020204030204" pitchFamily="34" charset="0"/>
              </a:rPr>
              <a:t>1. Wyznaczenie przepływu nienaruszalnego </a:t>
            </a:r>
          </a:p>
          <a:p>
            <a:pPr marL="0" indent="0">
              <a:buNone/>
            </a:pPr>
            <a:r>
              <a:rPr lang="pl-PL" sz="1800" b="0" i="0" u="none" strike="noStrike" baseline="0" dirty="0">
                <a:solidFill>
                  <a:srgbClr val="000000"/>
                </a:solidFill>
                <a:latin typeface="Calibri" panose="020F0502020204030204" pitchFamily="34" charset="0"/>
              </a:rPr>
              <a:t>2. Wyznaczenie przepływu gwarantowanego dla p=95%</a:t>
            </a:r>
            <a:r>
              <a:rPr lang="pl-PL" sz="1800" dirty="0">
                <a:solidFill>
                  <a:srgbClr val="000000"/>
                </a:solidFill>
                <a:latin typeface="Calibri" panose="020F0502020204030204" pitchFamily="34" charset="0"/>
              </a:rPr>
              <a:t>;</a:t>
            </a:r>
          </a:p>
          <a:p>
            <a:pPr marL="0" indent="0">
              <a:buNone/>
            </a:pPr>
            <a:r>
              <a:rPr lang="pl-PL" sz="1800" b="0" i="0" u="none" strike="noStrike" baseline="0" dirty="0">
                <a:solidFill>
                  <a:srgbClr val="000000"/>
                </a:solidFill>
                <a:latin typeface="Calibri" panose="020F0502020204030204" pitchFamily="34" charset="0"/>
              </a:rPr>
              <a:t>3. Oszacowanie zasobów dyspozycyjnych </a:t>
            </a:r>
            <a:r>
              <a:rPr lang="pl-PL" sz="1800" b="1" i="0" u="none" strike="noStrike" baseline="0" dirty="0">
                <a:solidFill>
                  <a:srgbClr val="000000"/>
                </a:solidFill>
                <a:latin typeface="Calibri" panose="020F0502020204030204" pitchFamily="34" charset="0"/>
              </a:rPr>
              <a:t>(</a:t>
            </a:r>
            <a:r>
              <a:rPr lang="pl-PL" sz="1800" b="1" i="0" u="none" strike="noStrike" baseline="0" dirty="0" err="1">
                <a:solidFill>
                  <a:srgbClr val="000000"/>
                </a:solidFill>
                <a:latin typeface="Calibri" panose="020F0502020204030204" pitchFamily="34" charset="0"/>
              </a:rPr>
              <a:t>ZDZi</a:t>
            </a:r>
            <a:r>
              <a:rPr lang="pl-PL" sz="1800" b="1" i="0" u="none" strike="noStrike" baseline="0" dirty="0">
                <a:solidFill>
                  <a:srgbClr val="000000"/>
                </a:solidFill>
                <a:latin typeface="Calibri" panose="020F0502020204030204" pitchFamily="34" charset="0"/>
              </a:rPr>
              <a:t>) </a:t>
            </a:r>
            <a:r>
              <a:rPr lang="pl-PL" sz="1800" b="0" i="0" u="none" strike="noStrike" baseline="0" dirty="0">
                <a:solidFill>
                  <a:srgbClr val="000000"/>
                </a:solidFill>
                <a:latin typeface="Calibri" panose="020F0502020204030204" pitchFamily="34" charset="0"/>
              </a:rPr>
              <a:t>opracowanie mapy rozkładu przestrzennego wyników </a:t>
            </a:r>
          </a:p>
          <a:p>
            <a:r>
              <a:rPr lang="pl-PL" sz="1800" b="0" i="0" u="none" strike="noStrike" baseline="0" dirty="0">
                <a:solidFill>
                  <a:srgbClr val="000000"/>
                </a:solidFill>
                <a:latin typeface="Calibri" panose="020F0502020204030204" pitchFamily="34" charset="0"/>
              </a:rPr>
              <a:t>Obliczenie wskaźnika stopnia wykorzystania zasobów dyspozycyjnych </a:t>
            </a:r>
            <a:r>
              <a:rPr lang="pl-PL" sz="1800" b="1" i="0" u="none" strike="noStrike" baseline="0" dirty="0">
                <a:solidFill>
                  <a:srgbClr val="000000"/>
                </a:solidFill>
                <a:latin typeface="Calibri" panose="020F0502020204030204" pitchFamily="34" charset="0"/>
              </a:rPr>
              <a:t>(WSWZDZ) </a:t>
            </a:r>
            <a:r>
              <a:rPr lang="pl-PL" sz="1800" b="0" i="0" u="none" strike="noStrike" baseline="0" dirty="0">
                <a:solidFill>
                  <a:srgbClr val="000000"/>
                </a:solidFill>
                <a:latin typeface="Calibri" panose="020F0502020204030204" pitchFamily="34" charset="0"/>
              </a:rPr>
              <a:t>[%]: </a:t>
            </a:r>
          </a:p>
          <a:p>
            <a:pPr marL="0" indent="0">
              <a:buNone/>
            </a:pPr>
            <a:r>
              <a:rPr lang="pl-PL" sz="1800" b="0" i="0" u="none" strike="noStrike" baseline="0" dirty="0">
                <a:solidFill>
                  <a:srgbClr val="000000"/>
                </a:solidFill>
                <a:latin typeface="Calibri" panose="020F0502020204030204" pitchFamily="34" charset="0"/>
              </a:rPr>
              <a:t>                                                  </a:t>
            </a:r>
            <a:r>
              <a:rPr lang="pl-PL" sz="1800" b="0" i="0" u="none" strike="noStrike" baseline="0" dirty="0" err="1">
                <a:solidFill>
                  <a:srgbClr val="000000"/>
                </a:solidFill>
                <a:latin typeface="Calibri" panose="020F0502020204030204" pitchFamily="34" charset="0"/>
              </a:rPr>
              <a:t>WSWZDZx</a:t>
            </a:r>
            <a:r>
              <a:rPr lang="pl-PL" sz="1800" b="0" i="0" u="none" strike="noStrike" baseline="0" dirty="0">
                <a:solidFill>
                  <a:srgbClr val="000000"/>
                </a:solidFill>
                <a:latin typeface="Calibri" panose="020F0502020204030204" pitchFamily="34" charset="0"/>
              </a:rPr>
              <a:t> = (</a:t>
            </a:r>
            <a:r>
              <a:rPr lang="pl-PL" sz="1800" b="0" i="0" u="none" strike="noStrike" baseline="0" dirty="0" err="1">
                <a:solidFill>
                  <a:srgbClr val="000000"/>
                </a:solidFill>
                <a:latin typeface="Calibri" panose="020F0502020204030204" pitchFamily="34" charset="0"/>
              </a:rPr>
              <a:t>PWPx</a:t>
            </a:r>
            <a:r>
              <a:rPr lang="pl-PL" sz="1800" b="0" i="0" u="none" strike="noStrike" baseline="0" dirty="0">
                <a:solidFill>
                  <a:srgbClr val="000000"/>
                </a:solidFill>
                <a:latin typeface="Calibri" panose="020F0502020204030204" pitchFamily="34" charset="0"/>
              </a:rPr>
              <a:t>/ </a:t>
            </a:r>
            <a:r>
              <a:rPr lang="pl-PL" sz="1800" b="0" i="0" u="none" strike="noStrike" baseline="0" dirty="0" err="1">
                <a:solidFill>
                  <a:srgbClr val="000000"/>
                </a:solidFill>
                <a:latin typeface="Calibri" panose="020F0502020204030204" pitchFamily="34" charset="0"/>
              </a:rPr>
              <a:t>ZDZx</a:t>
            </a:r>
            <a:r>
              <a:rPr lang="pl-PL" sz="1800" b="0" i="0" u="none" strike="noStrike" baseline="0" dirty="0">
                <a:solidFill>
                  <a:srgbClr val="000000"/>
                </a:solidFill>
                <a:latin typeface="Calibri" panose="020F0502020204030204" pitchFamily="34" charset="0"/>
              </a:rPr>
              <a:t>) ∙ 100%</a:t>
            </a:r>
            <a:endParaRPr lang="pl-PL" sz="1800" dirty="0">
              <a:solidFill>
                <a:srgbClr val="000000"/>
              </a:solidFill>
              <a:latin typeface="Calibri" panose="020F0502020204030204" pitchFamily="34" charset="0"/>
            </a:endParaRPr>
          </a:p>
          <a:p>
            <a:pPr marL="0" indent="0">
              <a:buNone/>
            </a:pPr>
            <a:r>
              <a:rPr lang="pl-PL" sz="1800" dirty="0">
                <a:solidFill>
                  <a:srgbClr val="000000"/>
                </a:solidFill>
                <a:latin typeface="Calibri" panose="020F0502020204030204" pitchFamily="34" charset="0"/>
              </a:rPr>
              <a:t>4. </a:t>
            </a:r>
            <a:r>
              <a:rPr lang="pl-PL" sz="1800" b="0" i="0" u="none" strike="noStrike" baseline="0" dirty="0">
                <a:solidFill>
                  <a:srgbClr val="000000"/>
                </a:solidFill>
                <a:latin typeface="Calibri" panose="020F0502020204030204" pitchFamily="34" charset="0"/>
              </a:rPr>
              <a:t>Zebranie danych o wielkości poborów  </a:t>
            </a:r>
            <a:r>
              <a:rPr lang="pl-PL" sz="1800" b="1" i="0" u="none" strike="noStrike" baseline="0" dirty="0">
                <a:solidFill>
                  <a:srgbClr val="000000"/>
                </a:solidFill>
                <a:latin typeface="Calibri" panose="020F0502020204030204" pitchFamily="34" charset="0"/>
              </a:rPr>
              <a:t>(PWP) </a:t>
            </a:r>
            <a:r>
              <a:rPr lang="pl-PL" sz="1800" b="0" i="0" u="none" strike="noStrike" baseline="0" dirty="0">
                <a:solidFill>
                  <a:srgbClr val="000000"/>
                </a:solidFill>
                <a:latin typeface="Calibri" panose="020F0502020204030204" pitchFamily="34" charset="0"/>
              </a:rPr>
              <a:t>i dokonanie ich analizy</a:t>
            </a:r>
          </a:p>
          <a:p>
            <a:pPr marL="0" indent="0">
              <a:buNone/>
            </a:pPr>
            <a:r>
              <a:rPr lang="pl-PL" sz="1800" dirty="0">
                <a:solidFill>
                  <a:srgbClr val="000000"/>
                </a:solidFill>
                <a:latin typeface="Calibri" panose="020F0502020204030204" pitchFamily="34" charset="0"/>
              </a:rPr>
              <a:t>5. </a:t>
            </a:r>
            <a:r>
              <a:rPr lang="pl-PL" sz="1800" b="0" i="0" u="none" strike="noStrike" baseline="0" dirty="0">
                <a:solidFill>
                  <a:srgbClr val="000000"/>
                </a:solidFill>
                <a:latin typeface="Calibri" panose="020F0502020204030204" pitchFamily="34" charset="0"/>
              </a:rPr>
              <a:t>Opracowanie mapy wskaźnika stopnia wykorzystania zasobów dyspozycyjnych</a:t>
            </a:r>
            <a:r>
              <a:rPr lang="pl-PL" sz="1800" dirty="0">
                <a:solidFill>
                  <a:srgbClr val="000000"/>
                </a:solidFill>
                <a:latin typeface="Calibri" panose="020F0502020204030204" pitchFamily="34" charset="0"/>
              </a:rPr>
              <a:t>;</a:t>
            </a:r>
          </a:p>
          <a:p>
            <a:pPr marL="0" indent="0">
              <a:buNone/>
            </a:pPr>
            <a:endParaRPr lang="pl-PL" sz="1800" b="0" i="0" u="none" strike="noStrike" baseline="0" dirty="0">
              <a:solidFill>
                <a:srgbClr val="000000"/>
              </a:solidFill>
              <a:latin typeface="Calibri" panose="020F0502020204030204" pitchFamily="34" charset="0"/>
            </a:endParaRPr>
          </a:p>
          <a:p>
            <a:pPr marL="0" indent="0">
              <a:buNone/>
            </a:pPr>
            <a:endParaRPr lang="pl-PL" sz="1800" b="0" i="0" u="none" strike="noStrike" baseline="0" dirty="0">
              <a:solidFill>
                <a:srgbClr val="000000"/>
              </a:solidFill>
              <a:latin typeface="Calibri" panose="020F0502020204030204" pitchFamily="34" charset="0"/>
            </a:endParaRPr>
          </a:p>
          <a:p>
            <a:pPr marL="0" indent="0">
              <a:buNone/>
            </a:pPr>
            <a:endParaRPr lang="pl-PL" dirty="0"/>
          </a:p>
        </p:txBody>
      </p:sp>
      <p:pic>
        <p:nvPicPr>
          <p:cNvPr id="5" name="Obraz 4">
            <a:extLst>
              <a:ext uri="{FF2B5EF4-FFF2-40B4-BE49-F238E27FC236}">
                <a16:creationId xmlns:a16="http://schemas.microsoft.com/office/drawing/2014/main" id="{92E5D080-B1C4-44ED-A931-29EF96244E2D}"/>
              </a:ext>
            </a:extLst>
          </p:cNvPr>
          <p:cNvPicPr>
            <a:picLocks noChangeAspect="1"/>
          </p:cNvPicPr>
          <p:nvPr/>
        </p:nvPicPr>
        <p:blipFill>
          <a:blip r:embed="rId2"/>
          <a:stretch>
            <a:fillRect/>
          </a:stretch>
        </p:blipFill>
        <p:spPr>
          <a:xfrm>
            <a:off x="983226" y="3282137"/>
            <a:ext cx="9818658" cy="3118664"/>
          </a:xfrm>
          <a:prstGeom prst="rect">
            <a:avLst/>
          </a:prstGeom>
        </p:spPr>
      </p:pic>
    </p:spTree>
    <p:extLst>
      <p:ext uri="{BB962C8B-B14F-4D97-AF65-F5344CB8AC3E}">
        <p14:creationId xmlns:p14="http://schemas.microsoft.com/office/powerpoint/2010/main" val="1595028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C4565F-B8FD-48DC-A245-44C48905C020}"/>
              </a:ext>
            </a:extLst>
          </p:cNvPr>
          <p:cNvSpPr>
            <a:spLocks noGrp="1"/>
          </p:cNvSpPr>
          <p:nvPr>
            <p:ph type="title"/>
          </p:nvPr>
        </p:nvSpPr>
        <p:spPr>
          <a:xfrm>
            <a:off x="376015" y="179464"/>
            <a:ext cx="10977785" cy="527118"/>
          </a:xfrm>
        </p:spPr>
        <p:txBody>
          <a:bodyPr>
            <a:noAutofit/>
          </a:bodyPr>
          <a:lstStyle/>
          <a:p>
            <a:pPr algn="ctr"/>
            <a:r>
              <a:rPr lang="pl-PL" sz="2000" b="1" i="0" u="none" strike="noStrike" baseline="0" dirty="0">
                <a:solidFill>
                  <a:srgbClr val="000000"/>
                </a:solidFill>
                <a:latin typeface="Calibri" panose="020F0502020204030204" pitchFamily="34" charset="0"/>
              </a:rPr>
              <a:t>Ocena obszarów pod kątem celowości działań służących powiększeniu zasobów dyspozycyjnych</a:t>
            </a:r>
            <a:endParaRPr lang="pl-PL" sz="2000" b="1" dirty="0"/>
          </a:p>
        </p:txBody>
      </p:sp>
      <p:pic>
        <p:nvPicPr>
          <p:cNvPr id="5" name="Symbol zastępczy zawartości 4">
            <a:extLst>
              <a:ext uri="{FF2B5EF4-FFF2-40B4-BE49-F238E27FC236}">
                <a16:creationId xmlns:a16="http://schemas.microsoft.com/office/drawing/2014/main" id="{98235010-331B-4E27-83A4-424C20F858D9}"/>
              </a:ext>
            </a:extLst>
          </p:cNvPr>
          <p:cNvPicPr>
            <a:picLocks noGrp="1" noChangeAspect="1"/>
          </p:cNvPicPr>
          <p:nvPr>
            <p:ph idx="1"/>
          </p:nvPr>
        </p:nvPicPr>
        <p:blipFill>
          <a:blip r:embed="rId2"/>
          <a:stretch>
            <a:fillRect/>
          </a:stretch>
        </p:blipFill>
        <p:spPr>
          <a:xfrm>
            <a:off x="838200" y="1105593"/>
            <a:ext cx="10108963" cy="4987636"/>
          </a:xfrm>
        </p:spPr>
      </p:pic>
    </p:spTree>
    <p:extLst>
      <p:ext uri="{BB962C8B-B14F-4D97-AF65-F5344CB8AC3E}">
        <p14:creationId xmlns:p14="http://schemas.microsoft.com/office/powerpoint/2010/main" val="2962418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B65F6CA-DEAB-4CD9-A990-F13B498E268E}"/>
              </a:ext>
            </a:extLst>
          </p:cNvPr>
          <p:cNvSpPr>
            <a:spLocks noGrp="1"/>
          </p:cNvSpPr>
          <p:nvPr>
            <p:ph type="title"/>
          </p:nvPr>
        </p:nvSpPr>
        <p:spPr>
          <a:xfrm>
            <a:off x="504202" y="170917"/>
            <a:ext cx="10849598" cy="427289"/>
          </a:xfrm>
        </p:spPr>
        <p:txBody>
          <a:bodyPr>
            <a:normAutofit/>
          </a:bodyPr>
          <a:lstStyle/>
          <a:p>
            <a:pPr algn="ctr"/>
            <a:r>
              <a:rPr lang="pl-PL" sz="2000" b="1" i="0" u="none" strike="noStrike" baseline="0" dirty="0">
                <a:solidFill>
                  <a:srgbClr val="000000"/>
                </a:solidFill>
                <a:latin typeface="Calibri" panose="020F0502020204030204" pitchFamily="34" charset="0"/>
              </a:rPr>
              <a:t>Analiza dyspozycyjnych zasobów wód podziemnych</a:t>
            </a:r>
            <a:endParaRPr lang="pl-PL" sz="2000" b="1" dirty="0"/>
          </a:p>
        </p:txBody>
      </p:sp>
      <p:sp>
        <p:nvSpPr>
          <p:cNvPr id="3" name="Symbol zastępczy zawartości 2">
            <a:extLst>
              <a:ext uri="{FF2B5EF4-FFF2-40B4-BE49-F238E27FC236}">
                <a16:creationId xmlns:a16="http://schemas.microsoft.com/office/drawing/2014/main" id="{EA8FE944-E3D2-4043-B38D-E75B1EC38A13}"/>
              </a:ext>
            </a:extLst>
          </p:cNvPr>
          <p:cNvSpPr>
            <a:spLocks noGrp="1"/>
          </p:cNvSpPr>
          <p:nvPr>
            <p:ph idx="1"/>
          </p:nvPr>
        </p:nvSpPr>
        <p:spPr>
          <a:xfrm>
            <a:off x="838200" y="726393"/>
            <a:ext cx="10515600" cy="5450570"/>
          </a:xfrm>
        </p:spPr>
        <p:txBody>
          <a:bodyPr/>
          <a:lstStyle/>
          <a:p>
            <a:pPr marL="0" indent="0">
              <a:buNone/>
            </a:pPr>
            <a:r>
              <a:rPr lang="pl-PL" sz="1800" b="0" i="0" u="none" strike="noStrike" baseline="0" dirty="0">
                <a:solidFill>
                  <a:srgbClr val="000000"/>
                </a:solidFill>
                <a:latin typeface="Calibri" panose="020F0502020204030204" pitchFamily="34" charset="0"/>
              </a:rPr>
              <a:t>Wskaźnikiem zwiększania odnawialności i optymalizacji poborów wód podziemnych jest procentowy stopień wykorzystania zasobów dyspozycyjnych.</a:t>
            </a:r>
          </a:p>
          <a:p>
            <a:pPr marL="0" indent="0">
              <a:buNone/>
            </a:pPr>
            <a:endParaRPr lang="pl-PL" sz="1800" dirty="0">
              <a:solidFill>
                <a:srgbClr val="000000"/>
              </a:solidFill>
              <a:latin typeface="Calibri" panose="020F0502020204030204" pitchFamily="34" charset="0"/>
            </a:endParaRPr>
          </a:p>
          <a:p>
            <a:pPr marL="0" indent="0">
              <a:buNone/>
            </a:pPr>
            <a:endParaRPr lang="pl-PL" dirty="0"/>
          </a:p>
        </p:txBody>
      </p:sp>
      <p:pic>
        <p:nvPicPr>
          <p:cNvPr id="5" name="Obraz 4">
            <a:extLst>
              <a:ext uri="{FF2B5EF4-FFF2-40B4-BE49-F238E27FC236}">
                <a16:creationId xmlns:a16="http://schemas.microsoft.com/office/drawing/2014/main" id="{83EE09A3-8EF5-4927-8CCE-B5DD83A0FEF2}"/>
              </a:ext>
            </a:extLst>
          </p:cNvPr>
          <p:cNvPicPr>
            <a:picLocks noChangeAspect="1"/>
          </p:cNvPicPr>
          <p:nvPr/>
        </p:nvPicPr>
        <p:blipFill>
          <a:blip r:embed="rId2"/>
          <a:stretch>
            <a:fillRect/>
          </a:stretch>
        </p:blipFill>
        <p:spPr>
          <a:xfrm>
            <a:off x="688258" y="1706252"/>
            <a:ext cx="10515600" cy="4110086"/>
          </a:xfrm>
          <a:prstGeom prst="rect">
            <a:avLst/>
          </a:prstGeom>
        </p:spPr>
      </p:pic>
    </p:spTree>
    <p:extLst>
      <p:ext uri="{BB962C8B-B14F-4D97-AF65-F5344CB8AC3E}">
        <p14:creationId xmlns:p14="http://schemas.microsoft.com/office/powerpoint/2010/main" val="840537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a:extLst>
              <a:ext uri="{FF2B5EF4-FFF2-40B4-BE49-F238E27FC236}">
                <a16:creationId xmlns:a16="http://schemas.microsoft.com/office/drawing/2014/main" id="{87A348E6-B4FC-41F4-BDAA-40EB4F6F20CC}"/>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79078" y="0"/>
            <a:ext cx="6760308" cy="6857999"/>
          </a:xfrm>
          <a:prstGeom prst="rect">
            <a:avLst/>
          </a:prstGeom>
        </p:spPr>
      </p:pic>
    </p:spTree>
    <p:extLst>
      <p:ext uri="{BB962C8B-B14F-4D97-AF65-F5344CB8AC3E}">
        <p14:creationId xmlns:p14="http://schemas.microsoft.com/office/powerpoint/2010/main" val="4122266800"/>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1618</TotalTime>
  <Words>3935</Words>
  <Application>Microsoft Office PowerPoint</Application>
  <PresentationFormat>Panoramiczny</PresentationFormat>
  <Paragraphs>270</Paragraphs>
  <Slides>19</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19</vt:i4>
      </vt:variant>
    </vt:vector>
  </HeadingPairs>
  <TitlesOfParts>
    <vt:vector size="25" baseType="lpstr">
      <vt:lpstr>Arial</vt:lpstr>
      <vt:lpstr>Calibri</vt:lpstr>
      <vt:lpstr>Calibri Light</vt:lpstr>
      <vt:lpstr>Times New Roman</vt:lpstr>
      <vt:lpstr>Wingdings</vt:lpstr>
      <vt:lpstr>Motyw pakietu Office</vt:lpstr>
      <vt:lpstr>Założenia ogólnopolskiego programu  STOP SUSZY</vt:lpstr>
      <vt:lpstr>Prawodawstwo - Opracowanie planu przeciwdziałania skutkom suszy na obszarach dorzeczy</vt:lpstr>
      <vt:lpstr>Plan Przeciwdziałania Skutkom Suszy (PPSS)</vt:lpstr>
      <vt:lpstr>Struktura katalogu działań</vt:lpstr>
      <vt:lpstr>I. Powiększanie zasobów dyspozycyjnych wód powierzchniowych  </vt:lpstr>
      <vt:lpstr>I. a. Analiza zasobów dyspozycyjnych – szacowanie wielkości i stopnia wykorzystania</vt:lpstr>
      <vt:lpstr>Ocena obszarów pod kątem celowości działań służących powiększeniu zasobów dyspozycyjnych</vt:lpstr>
      <vt:lpstr>Analiza dyspozycyjnych zasobów wód podziemnych</vt:lpstr>
      <vt:lpstr>Prezentacja programu PowerPoint</vt:lpstr>
      <vt:lpstr>Prezentacja programu PowerPoint</vt:lpstr>
      <vt:lpstr>Przygotowywane zmiany regulacji prawnych Rekomendowane rozwiązania, planowane narzędzia interwencji</vt:lpstr>
      <vt:lpstr>   Planowane zmiany w zagospodarowaniu przestrzennym nieruchomości  ustawa o „Planowaniu i zagospodarowaniu przestrzennym (Dz. U. z 22 kwietnia 2021 r. poz. 741)  </vt:lpstr>
      <vt:lpstr>Zmiany w ustawie „Prawo wodne (Dz. U. z 2021 r. poz. 624, 784) ”</vt:lpstr>
      <vt:lpstr>Prezentacja programu PowerPoint</vt:lpstr>
      <vt:lpstr>Prezentacja programu PowerPoint</vt:lpstr>
      <vt:lpstr>IV - Katalog działań służących przeciwdziałaniu skutkom suszy. </vt:lpstr>
      <vt:lpstr>Ad. 4. Kształtowanie zasobów wodnych</vt:lpstr>
      <vt:lpstr>Prezentacja programu PowerPoint</vt:lpstr>
      <vt:lpstr>Dziękuję za uwagę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Działania w zakresie retencji i  przeciwdziałania skutkom suszy  na terenie RZGW w Białymstoku  w granicach województwa Podlaskiego</dc:title>
  <dc:creator>Henryk Jaros</dc:creator>
  <cp:lastModifiedBy>NAREW4</cp:lastModifiedBy>
  <cp:revision>273</cp:revision>
  <dcterms:created xsi:type="dcterms:W3CDTF">2020-03-03T10:34:59Z</dcterms:created>
  <dcterms:modified xsi:type="dcterms:W3CDTF">2021-09-09T11:55:44Z</dcterms:modified>
</cp:coreProperties>
</file>