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4524" r:id="rId6"/>
    <p:sldMasterId id="2147484548" r:id="rId7"/>
  </p:sldMasterIdLst>
  <p:notesMasterIdLst>
    <p:notesMasterId r:id="rId22"/>
  </p:notesMasterIdLst>
  <p:handoutMasterIdLst>
    <p:handoutMasterId r:id="rId23"/>
  </p:handoutMasterIdLst>
  <p:sldIdLst>
    <p:sldId id="514" r:id="rId8"/>
    <p:sldId id="559" r:id="rId9"/>
    <p:sldId id="567" r:id="rId10"/>
    <p:sldId id="568" r:id="rId11"/>
    <p:sldId id="573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52" r:id="rId21"/>
  </p:sldIdLst>
  <p:sldSz cx="9144000" cy="6858000" type="screen4x3"/>
  <p:notesSz cx="6784975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dlewski Tomasz" initials="GT" lastIdx="1" clrIdx="0">
    <p:extLst>
      <p:ext uri="{19B8F6BF-5375-455C-9EA6-DF929625EA0E}">
        <p15:presenceInfo xmlns:p15="http://schemas.microsoft.com/office/powerpoint/2012/main" userId="S-1-5-21-1757981266-776561741-839522115-50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A28"/>
    <a:srgbClr val="C5EDCC"/>
    <a:srgbClr val="E9F0E8"/>
    <a:srgbClr val="5DB947"/>
    <a:srgbClr val="489A54"/>
    <a:srgbClr val="49842C"/>
    <a:srgbClr val="9CB0A0"/>
    <a:srgbClr val="D1EFDB"/>
    <a:srgbClr val="B07BD7"/>
    <a:srgbClr val="4DB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8086" autoAdjust="0"/>
  </p:normalViewPr>
  <p:slideViewPr>
    <p:cSldViewPr>
      <p:cViewPr varScale="1">
        <p:scale>
          <a:sx n="60" d="100"/>
          <a:sy n="60" d="100"/>
        </p:scale>
        <p:origin x="1560" y="72"/>
      </p:cViewPr>
      <p:guideLst>
        <p:guide orient="horz" pos="2160"/>
        <p:guide pos="2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56" cy="49585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904" y="0"/>
            <a:ext cx="2939456" cy="49585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05784A-9D10-42B2-87FC-E3D055ABDCA5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39456" cy="49585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904" y="9408562"/>
            <a:ext cx="2939456" cy="49585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90EB70-3BA3-4308-BA3E-38A7FD8AF8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26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071" cy="4942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904" y="0"/>
            <a:ext cx="2939456" cy="4942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2B07BA-5D1E-4319-8FA4-89C2EBD9DFFA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49825" cy="3711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336" y="4705072"/>
            <a:ext cx="5428303" cy="4456354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562"/>
            <a:ext cx="2941071" cy="49585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904" y="9408562"/>
            <a:ext cx="2939456" cy="49585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82CFBA-FE81-41F6-8D6D-D4BC4D5BED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913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87F9A5-9732-4C69-8C0E-568149992733}" type="slidenum">
              <a:rPr lang="pl-PL" altLang="pl-PL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l-PL" altLang="pl-P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5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98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26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99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72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19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7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02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45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228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2CFBA-FE81-41F6-8D6D-D4BC4D5BED25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27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F01C2-043B-42C1-9869-4F5069B8CFDE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1FC9-B8C5-434E-B291-1B390310AB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3139-FE32-46D0-90A1-01D6960570E6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9756-9C90-4C28-86E4-E4F057F135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6B117-FDF2-48D4-B558-6156FBB59C9F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AD47-4A8F-4336-AF22-176AD8FDE4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1434-73AA-40F1-8906-CFF273681E9C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2126-C3E6-4400-B01B-384C2F3046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700213"/>
            <a:ext cx="2057400" cy="44259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700213"/>
            <a:ext cx="6019800" cy="44259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Białystok,</a:t>
            </a: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0" y="2276475"/>
            <a:ext cx="19812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05600" y="2276475"/>
            <a:ext cx="19812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B711-06F9-4519-88AA-841A7659F67E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E2232-8353-4081-96CE-56CDE06EB9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32575" y="1557338"/>
            <a:ext cx="2054225" cy="431958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557338"/>
            <a:ext cx="6011862" cy="431958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0" y="2276475"/>
            <a:ext cx="19812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05600" y="2276475"/>
            <a:ext cx="19812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8377-CBA9-421B-B383-93BD9D92AD8C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EA2E7-A2B5-4174-AA66-FD5E2036E6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32575" y="1557338"/>
            <a:ext cx="2054225" cy="431958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557338"/>
            <a:ext cx="6011862" cy="431958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0" y="2276475"/>
            <a:ext cx="19812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05600" y="2276475"/>
            <a:ext cx="19812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948-5AA6-42FB-A348-D0E1EB8431BD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8EB7-8B81-4884-8756-57514A5842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32575" y="1557338"/>
            <a:ext cx="2054225" cy="431958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557338"/>
            <a:ext cx="6011862" cy="431958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7E48B-CF60-4EFB-BE34-DD7F24E3CAC7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911A-CF30-4034-A8B2-C89BA4443D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700213"/>
            <a:ext cx="2057400" cy="44259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700213"/>
            <a:ext cx="6019800" cy="44259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A568D-02DD-40CF-8561-E133DEF0EB91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31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CE20F-B926-4B6B-A846-38D9054D10D0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72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6DB82-A29C-493F-B448-5929FC7A4E29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7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7745-EEF2-4AA8-BE95-3FB16AB55ED5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C6C4-4DF6-4BC6-88F8-69CAAE18BD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34E8-5774-45EF-82F2-79864D831603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17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717FF-989D-48CC-8B66-F1C1A4199CC0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13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600CE-4AC4-4355-B6C3-D73425C003BE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95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5CEAA-FCDE-42E2-BD4B-B2B673A1B5D8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18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2282A-E750-43EE-BF54-F48E6BC82ED8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676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490F3-2A1C-4F9F-8692-C9C116EFDC8B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79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24315-E21B-48C3-B2D3-FCB6A0202127}" type="slidenum">
              <a:rPr lang="pl-PL" altLang="pl-P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210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24315-E21B-48C3-B2D3-FCB6A0202127}" type="slidenum">
              <a:rPr lang="pl-PL" altLang="pl-P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248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24315-E21B-48C3-B2D3-FCB6A0202127}" type="slidenum">
              <a:rPr lang="pl-PL" altLang="pl-P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15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24315-E21B-48C3-B2D3-FCB6A0202127}" type="slidenum">
              <a:rPr lang="pl-PL" altLang="pl-P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05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DBBC-6840-4419-B1B7-8DDA14E8C0D0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1EE5-1510-4391-A613-0D426E1606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24315-E21B-48C3-B2D3-FCB6A0202127}" type="slidenum">
              <a:rPr lang="pl-PL" altLang="pl-P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94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6DA40-BB39-4E58-8741-0527928482B3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04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E7B10-3E0D-4F16-A714-BCF3B92C4813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6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C552-AE86-4A40-A7DD-BC0AAC4DFB37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679F-780C-4B0E-8870-2A33A291E8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6F7EE04-024B-4B4D-B2DD-77FAF8AA0B57}" type="datetimeFigureOut">
              <a:rPr lang="pl-PL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AA6FE45-63D5-43D3-A50E-069A0DCA9C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031" name="Picture 7" descr="power point"/>
          <p:cNvPicPr>
            <a:picLocks noChangeAspect="1" noChangeArrowheads="1"/>
          </p:cNvPicPr>
          <p:nvPr/>
        </p:nvPicPr>
        <p:blipFill>
          <a:blip r:embed="rId13" cstate="print"/>
          <a:srcRect l="394" t="70259" r="394" b="157"/>
          <a:stretch>
            <a:fillRect/>
          </a:stretch>
        </p:blipFill>
        <p:spPr bwMode="auto">
          <a:xfrm>
            <a:off x="0" y="41275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97600"/>
            <a:ext cx="9144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Tytuł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Abcdefgh……….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75" y="5949950"/>
            <a:ext cx="191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Białystok, </a:t>
            </a:r>
            <a:r>
              <a:rPr lang="pl-PL">
                <a:solidFill>
                  <a:schemeClr val="bg2"/>
                </a:solidFill>
              </a:rPr>
              <a:t>12.07.2010</a:t>
            </a:r>
          </a:p>
        </p:txBody>
      </p:sp>
      <p:pic>
        <p:nvPicPr>
          <p:cNvPr id="2054" name="Picture 7" descr="power point"/>
          <p:cNvPicPr>
            <a:picLocks noChangeAspect="1" noChangeArrowheads="1"/>
          </p:cNvPicPr>
          <p:nvPr/>
        </p:nvPicPr>
        <p:blipFill>
          <a:blip r:embed="rId14" cstate="print"/>
          <a:srcRect l="394" t="70259" r="394" b="24437"/>
          <a:stretch>
            <a:fillRect/>
          </a:stretch>
        </p:blipFill>
        <p:spPr bwMode="auto">
          <a:xfrm>
            <a:off x="0" y="44450"/>
            <a:ext cx="914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11188" y="640873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B87D03-2654-4DCA-A3DB-312FB9AA8C59}" type="slidenum">
              <a:rPr lang="pl-PL" sz="2000">
                <a:solidFill>
                  <a:srgbClr val="FFFF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00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24588"/>
            <a:ext cx="9144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2276475"/>
            <a:ext cx="4114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Abcde……</a:t>
            </a:r>
          </a:p>
        </p:txBody>
      </p:sp>
      <p:pic>
        <p:nvPicPr>
          <p:cNvPr id="3076" name="Picture 9" descr="power point"/>
          <p:cNvPicPr>
            <a:picLocks noChangeAspect="1" noChangeArrowheads="1"/>
          </p:cNvPicPr>
          <p:nvPr/>
        </p:nvPicPr>
        <p:blipFill>
          <a:blip r:embed="rId14" cstate="print"/>
          <a:srcRect l="394" t="70259" r="394" b="24437"/>
          <a:stretch>
            <a:fillRect/>
          </a:stretch>
        </p:blipFill>
        <p:spPr bwMode="auto">
          <a:xfrm>
            <a:off x="0" y="41275"/>
            <a:ext cx="914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57338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Tytuł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191375" y="5976938"/>
            <a:ext cx="191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>
                <a:solidFill>
                  <a:schemeClr val="accent2"/>
                </a:solidFill>
                <a:latin typeface="+mn-lt"/>
                <a:cs typeface="+mn-cs"/>
              </a:rPr>
              <a:t>Białystok,</a:t>
            </a:r>
            <a:r>
              <a:rPr lang="pl-PL" sz="1000">
                <a:latin typeface="+mn-lt"/>
                <a:cs typeface="+mn-cs"/>
              </a:rPr>
              <a:t> </a:t>
            </a:r>
            <a:r>
              <a:rPr lang="pl-PL" sz="1000">
                <a:solidFill>
                  <a:schemeClr val="bg2"/>
                </a:solidFill>
                <a:latin typeface="+mn-lt"/>
                <a:cs typeface="+mn-cs"/>
              </a:rPr>
              <a:t>12.07.2010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11188" y="640873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135703-733E-48A3-AEB2-A9D944EB3DD2}" type="slidenum">
              <a:rPr lang="pl-PL" sz="2000">
                <a:solidFill>
                  <a:srgbClr val="FFFF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00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24588"/>
            <a:ext cx="9144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2276475"/>
            <a:ext cx="4114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Abcde……</a:t>
            </a:r>
          </a:p>
        </p:txBody>
      </p:sp>
      <p:pic>
        <p:nvPicPr>
          <p:cNvPr id="4100" name="Picture 9" descr="power point"/>
          <p:cNvPicPr>
            <a:picLocks noChangeAspect="1" noChangeArrowheads="1"/>
          </p:cNvPicPr>
          <p:nvPr/>
        </p:nvPicPr>
        <p:blipFill>
          <a:blip r:embed="rId14" cstate="print"/>
          <a:srcRect l="394" t="70259" r="394" b="24437"/>
          <a:stretch>
            <a:fillRect/>
          </a:stretch>
        </p:blipFill>
        <p:spPr bwMode="auto">
          <a:xfrm>
            <a:off x="0" y="41275"/>
            <a:ext cx="914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57338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Tytuł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191375" y="5976938"/>
            <a:ext cx="191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>
                <a:solidFill>
                  <a:schemeClr val="accent2"/>
                </a:solidFill>
                <a:latin typeface="+mn-lt"/>
                <a:cs typeface="+mn-cs"/>
              </a:rPr>
              <a:t>Białystok,</a:t>
            </a:r>
            <a:r>
              <a:rPr lang="pl-PL" sz="1000">
                <a:latin typeface="+mn-lt"/>
                <a:cs typeface="+mn-cs"/>
              </a:rPr>
              <a:t> </a:t>
            </a:r>
            <a:r>
              <a:rPr lang="pl-PL" sz="1000">
                <a:solidFill>
                  <a:schemeClr val="bg2"/>
                </a:solidFill>
                <a:latin typeface="+mn-lt"/>
                <a:cs typeface="+mn-cs"/>
              </a:rPr>
              <a:t>12.07.2010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11188" y="640873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9B03FF-F89D-4A28-981F-6FC5580B4E88}" type="slidenum">
              <a:rPr lang="pl-PL" sz="2000">
                <a:solidFill>
                  <a:srgbClr val="FFFF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00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24588"/>
            <a:ext cx="9144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2276475"/>
            <a:ext cx="4114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Abcde……</a:t>
            </a:r>
          </a:p>
        </p:txBody>
      </p:sp>
      <p:pic>
        <p:nvPicPr>
          <p:cNvPr id="5124" name="Picture 9" descr="power point"/>
          <p:cNvPicPr>
            <a:picLocks noChangeAspect="1" noChangeArrowheads="1"/>
          </p:cNvPicPr>
          <p:nvPr/>
        </p:nvPicPr>
        <p:blipFill>
          <a:blip r:embed="rId14" cstate="print"/>
          <a:srcRect l="394" t="70259" r="394" b="24437"/>
          <a:stretch>
            <a:fillRect/>
          </a:stretch>
        </p:blipFill>
        <p:spPr bwMode="auto">
          <a:xfrm>
            <a:off x="0" y="41275"/>
            <a:ext cx="914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57338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Tytuł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191375" y="5976938"/>
            <a:ext cx="191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>
                <a:solidFill>
                  <a:schemeClr val="accent2"/>
                </a:solidFill>
                <a:latin typeface="+mn-lt"/>
                <a:cs typeface="+mn-cs"/>
              </a:rPr>
              <a:t>Białystok,</a:t>
            </a:r>
            <a:r>
              <a:rPr lang="pl-PL" sz="1000">
                <a:latin typeface="+mn-lt"/>
                <a:cs typeface="+mn-cs"/>
              </a:rPr>
              <a:t> </a:t>
            </a:r>
            <a:r>
              <a:rPr lang="pl-PL" sz="1000">
                <a:solidFill>
                  <a:schemeClr val="bg2"/>
                </a:solidFill>
                <a:latin typeface="+mn-lt"/>
                <a:cs typeface="+mn-cs"/>
              </a:rPr>
              <a:t>12.07.2010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11188" y="640873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3526D6-B1C5-4889-AA9D-3AB9A48564AD}" type="slidenum">
              <a:rPr lang="pl-PL" sz="2000">
                <a:solidFill>
                  <a:srgbClr val="FFFF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00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97600"/>
            <a:ext cx="9144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Tytuł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Abcdefgh……….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75" y="5949950"/>
            <a:ext cx="191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pl-PL" dirty="0">
                <a:solidFill>
                  <a:srgbClr val="333399"/>
                </a:solidFill>
              </a:rPr>
              <a:t>Białystok, </a:t>
            </a:r>
            <a:r>
              <a:rPr lang="pl-PL" dirty="0">
                <a:solidFill>
                  <a:srgbClr val="808080"/>
                </a:solidFill>
              </a:rPr>
              <a:t>12.07.2010</a:t>
            </a:r>
          </a:p>
        </p:txBody>
      </p:sp>
      <p:pic>
        <p:nvPicPr>
          <p:cNvPr id="2054" name="Picture 7" descr="power point"/>
          <p:cNvPicPr>
            <a:picLocks noChangeAspect="1" noChangeArrowheads="1"/>
          </p:cNvPicPr>
          <p:nvPr/>
        </p:nvPicPr>
        <p:blipFill>
          <a:blip r:embed="rId14" cstate="print"/>
          <a:srcRect l="394" t="70259" r="394" b="24437"/>
          <a:stretch>
            <a:fillRect/>
          </a:stretch>
        </p:blipFill>
        <p:spPr bwMode="auto">
          <a:xfrm>
            <a:off x="0" y="44450"/>
            <a:ext cx="914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11188" y="640873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EE9E5BC-ED34-4B43-B3CE-B9500C107C2A}" type="slidenum">
              <a:rPr lang="pl-PL" sz="2000">
                <a:solidFill>
                  <a:srgbClr val="FFFF00"/>
                </a:solidFill>
              </a:rPr>
              <a:pPr algn="r">
                <a:defRPr/>
              </a:pPr>
              <a:t>‹#›</a:t>
            </a:fld>
            <a:endParaRPr lang="pl-PL" sz="2000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F7EE04-024B-4B4D-B2DD-77FAF8AA0B57}" type="datetimeFigureOut">
              <a:rPr lang="pl-PL" smtClean="0"/>
              <a:pPr>
                <a:defRPr/>
              </a:pPr>
              <a:t>2021-09-08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AA6FE45-63D5-43D3-A50E-069A0DCA9C0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8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3" r:id="rId15"/>
    <p:sldLayoutId id="21474845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196752"/>
            <a:ext cx="6984330" cy="4104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STRATEGICZNY WSPÓLNEJ POLITYKI ROLNEJ – PROJEKT-wersja 2</a:t>
            </a:r>
            <a:br>
              <a:rPr lang="pl-PL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pl-PL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MAŁA RETENCJA</a:t>
            </a:r>
          </a:p>
        </p:txBody>
      </p:sp>
      <p:pic>
        <p:nvPicPr>
          <p:cNvPr id="5124" name="Picture 2" descr="\\dysk05\Pomoc_techniczna\P R O M O C J A\LOGO PROW żubr flaga ue\nowy żu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17764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\\dysk05\Pomoc_techniczna\P R O M O C J A\LOGO PROW żubr flaga ue\flaga UE nowa z napis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350"/>
            <a:ext cx="12763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107950" y="6165850"/>
            <a:ext cx="8928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buFontTx/>
              <a:buNone/>
            </a:pPr>
            <a:endParaRPr lang="pl-PL" altLang="pl-PL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248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9A2CBCF4-BAEA-4DC8-80F9-1A87BBB0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93539"/>
              </p:ext>
            </p:extLst>
          </p:nvPr>
        </p:nvGraphicFramePr>
        <p:xfrm>
          <a:off x="323528" y="1196752"/>
          <a:ext cx="7704856" cy="4739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601809925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764200764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Opis warunków kwalifikowalności</a:t>
                      </a:r>
                      <a:endParaRPr lang="pl-PL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 najmniej 50% powierzchni uprawnione jest do otrzymania podstawowego wsparcia dochodu (grunty utrzymywane w dobrej kulturze rolnej zgodnej z ochroną środowiska)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1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pl-P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Określono środowiskowe uwarunkowania realizacji przedsięwzięcia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361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l-PL" b="1" dirty="0"/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Opracowano założenia do projektu scalenia gruntów 	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142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wystąpienie do starosty ponad 50% właścicieli gospodarstw rolnych z projektowanego obszaru scalenia lub na wniosek właścicieli gruntów, których łączny obszar przekracza połowę powierzchni projektowanego obszaru scalenia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486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Pomocy nie przyznaje się na realizacje scaleń infrastrukturalnych 	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04806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46239D2-E650-4DB6-B289-0FE08935A2AD}"/>
              </a:ext>
            </a:extLst>
          </p:cNvPr>
          <p:cNvSpPr txBox="1"/>
          <p:nvPr/>
        </p:nvSpPr>
        <p:spPr>
          <a:xfrm>
            <a:off x="179512" y="116632"/>
            <a:ext cx="65527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B050"/>
                </a:solidFill>
              </a:rPr>
              <a:t>Nazwa interwencji: </a:t>
            </a:r>
            <a:r>
              <a:rPr lang="pl-PL" b="1" dirty="0">
                <a:solidFill>
                  <a:srgbClr val="002060"/>
                </a:solidFill>
              </a:rPr>
              <a:t>Scalanie gruntów wraz z zagospodarowaniem poscaleniowym</a:t>
            </a:r>
          </a:p>
        </p:txBody>
      </p:sp>
    </p:spTree>
    <p:extLst>
      <p:ext uri="{BB962C8B-B14F-4D97-AF65-F5344CB8AC3E}">
        <p14:creationId xmlns:p14="http://schemas.microsoft.com/office/powerpoint/2010/main" val="148808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9A2CBCF4-BAEA-4DC8-80F9-1A87BBB0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93282"/>
              </p:ext>
            </p:extLst>
          </p:nvPr>
        </p:nvGraphicFramePr>
        <p:xfrm>
          <a:off x="107504" y="836712"/>
          <a:ext cx="8928992" cy="4683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601809925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764200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Fundusz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/>
                        <a:t>EFRROW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Środki UE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140,8 mln euro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3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Środki publiczne ogółem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b="0" dirty="0"/>
                        <a:t>256 mln euro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1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Beneficjent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Rolnik lub grupa rolników 	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5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 i wysokość wsparcia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Wysokość pomocy: max 200 tys. zł./beneficjenta 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pl-PL" sz="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57536"/>
                  </a:ext>
                </a:extLst>
              </a:tr>
              <a:tr h="1590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Wsparcie inwestycji związanych z: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przechowywaniem nawozów naturalnych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>
                          <a:solidFill>
                            <a:srgbClr val="2EAA28"/>
                          </a:solidFill>
                          <a:latin typeface="+mn-lt"/>
                          <a:ea typeface="+mn-ea"/>
                          <a:cs typeface="+mn-cs"/>
                        </a:rPr>
                        <a:t>pozyskiwaniem i zagospodarowaniem wody deszczowej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stosowaniem nawozów lub środków ochrony roślin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uprawą gleby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>
                          <a:solidFill>
                            <a:srgbClr val="2EAA28"/>
                          </a:solidFill>
                          <a:latin typeface="+mn-lt"/>
                          <a:ea typeface="+mn-ea"/>
                          <a:cs typeface="+mn-cs"/>
                        </a:rPr>
                        <a:t>instalacjami do powtórnego obiegu wody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infrastrukturą techniczną pod kątem adaptacji          do niekorzystnych warunków pogodowych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gospodarowaniem trwałymi użytkami zielonymi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0" dirty="0"/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117149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46239D2-E650-4DB6-B289-0FE08935A2AD}"/>
              </a:ext>
            </a:extLst>
          </p:cNvPr>
          <p:cNvSpPr txBox="1"/>
          <p:nvPr/>
        </p:nvSpPr>
        <p:spPr>
          <a:xfrm>
            <a:off x="179512" y="116632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Nazwa interwencji: </a:t>
            </a:r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Inwestycje przyczyniające się do ochrony środowiska i klimatu</a:t>
            </a:r>
          </a:p>
        </p:txBody>
      </p:sp>
    </p:spTree>
    <p:extLst>
      <p:ext uri="{BB962C8B-B14F-4D97-AF65-F5344CB8AC3E}">
        <p14:creationId xmlns:p14="http://schemas.microsoft.com/office/powerpoint/2010/main" val="324882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9A2CBCF4-BAEA-4DC8-80F9-1A87BBB0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36047"/>
              </p:ext>
            </p:extLst>
          </p:nvPr>
        </p:nvGraphicFramePr>
        <p:xfrm>
          <a:off x="107504" y="836712"/>
          <a:ext cx="8928992" cy="4953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76332">
                  <a:extLst>
                    <a:ext uri="{9D8B030D-6E8A-4147-A177-3AD203B41FA5}">
                      <a16:colId xmlns:a16="http://schemas.microsoft.com/office/drawing/2014/main" val="2601809925"/>
                    </a:ext>
                  </a:extLst>
                </a:gridCol>
                <a:gridCol w="5952660">
                  <a:extLst>
                    <a:ext uri="{9D8B030D-6E8A-4147-A177-3AD203B41FA5}">
                      <a16:colId xmlns:a16="http://schemas.microsoft.com/office/drawing/2014/main" val="2764200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Fundusz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/>
                        <a:t>EFRROW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Środki UE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259,05 mln euro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3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Środki publiczne ogółem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471 mln euro</a:t>
                      </a:r>
                      <a:endParaRPr lang="pl-PL" b="0" dirty="0"/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1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Beneficjent</a:t>
                      </a:r>
                    </a:p>
                    <a:p>
                      <a:pPr marL="0" algn="ctr" defTabSz="457200" rtl="0" eaLnBrk="1" latinLnBrk="0" hangingPunct="1"/>
                      <a:endParaRPr lang="pl-P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Jednostki samorządu terytorialnego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lub ich związki, spółka jednostki samorządu terytorialnego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5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 i wysokość wsparcia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Wysokość pomocy: max 2 mln zł na obszar gminy 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57536"/>
                  </a:ext>
                </a:extLst>
              </a:tr>
              <a:tr h="1590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Wsparcie inwestycji dotyczących: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b="0" dirty="0">
                          <a:solidFill>
                            <a:srgbClr val="2EAA28"/>
                          </a:solidFill>
                        </a:rPr>
                        <a:t>systemów zrównoważonego gospodarowania wodami opadowymi w tym ich retencji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b="0" dirty="0">
                          <a:solidFill>
                            <a:srgbClr val="2EAA28"/>
                          </a:solidFill>
                        </a:rPr>
                        <a:t>systemów indywidualnego oczyszczania ścieków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b="0" dirty="0">
                          <a:solidFill>
                            <a:srgbClr val="2EAA28"/>
                          </a:solidFill>
                        </a:rPr>
                        <a:t>ukształtowanie przestrzeni publicznej uwzględniających przeciwdziałanie zmianom klimatu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b="0" dirty="0"/>
                        <a:t>odnowienie lub poprawa stanu zabytkowych obiektów budowlanych z przeznaczeniem na cele publiczne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117149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46239D2-E650-4DB6-B289-0FE08935A2AD}"/>
              </a:ext>
            </a:extLst>
          </p:cNvPr>
          <p:cNvSpPr txBox="1"/>
          <p:nvPr/>
        </p:nvSpPr>
        <p:spPr>
          <a:xfrm>
            <a:off x="179512" y="116632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Nazwa interwencji: </a:t>
            </a:r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Infrastruktura na obszarach wiejskich</a:t>
            </a:r>
          </a:p>
        </p:txBody>
      </p:sp>
    </p:spTree>
    <p:extLst>
      <p:ext uri="{BB962C8B-B14F-4D97-AF65-F5344CB8AC3E}">
        <p14:creationId xmlns:p14="http://schemas.microsoft.com/office/powerpoint/2010/main" val="396106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9A2CBCF4-BAEA-4DC8-80F9-1A87BBB0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68969"/>
              </p:ext>
            </p:extLst>
          </p:nvPr>
        </p:nvGraphicFramePr>
        <p:xfrm>
          <a:off x="107504" y="836712"/>
          <a:ext cx="8928992" cy="5069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601809925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val="2764200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Fundusz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/>
                        <a:t>EFRG - Europejski Fundusz Rolniczy Gwarancji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Środki UE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41,6 mln euro  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3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Beneficjent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Organizacje producentów i zrzeszenia organizacji producentów owoców i warzyw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57536"/>
                  </a:ext>
                </a:extLst>
              </a:tr>
              <a:tr h="1590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Wsparcie inwestycji dotyczących: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0" dirty="0"/>
                        <a:t>Systemów </a:t>
                      </a: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przyczyniających się do redukcji emisji gazów cieplarnianych i zanieczyszczeń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instalacji produkujących energię z odnawialnych źródeł energii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rgbClr val="2EAA28"/>
                          </a:solidFill>
                          <a:latin typeface="+mn-lt"/>
                          <a:ea typeface="+mn-ea"/>
                          <a:cs typeface="+mn-cs"/>
                        </a:rPr>
                        <a:t>infrastruktury przyczyniającej się do zmniejszenia ilości wody zużywanej przez istniejące systemy nawadniania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rgbClr val="2EAA28"/>
                          </a:solidFill>
                          <a:latin typeface="+mn-lt"/>
                          <a:ea typeface="+mn-ea"/>
                          <a:cs typeface="+mn-cs"/>
                        </a:rPr>
                        <a:t>instalacji do powtórnego obiegu wody, instalacji do pozyskiwania i zagospodarowania wody deszczowej, zbiorników retencyjnych gromadzących wody opadowe i roztopowe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infrastruktury do kompostowania bioodpadów wraz z infrastrukturą zabezpieczającą przed przedostawaniem się odcieków do gleby i wód gruntowych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stacji meteorologicznych, systemów wspomagania decyzji w ochronie roślin, w tym sprzętu teleinformatycznego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stanowisk do napełniania opryskiwaczy oraz konstrukcji do ich mycia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117149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46239D2-E650-4DB6-B289-0FE08935A2AD}"/>
              </a:ext>
            </a:extLst>
          </p:cNvPr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Nazwa interwencji: </a:t>
            </a:r>
            <a:r>
              <a:rPr lang="pl-PL" b="1" dirty="0">
                <a:solidFill>
                  <a:srgbClr val="002060"/>
                </a:solidFill>
              </a:rPr>
              <a:t>Interwencja w sektorze owoców i warzyw </a:t>
            </a:r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- Działania na rzecz ochrony środowiska oraz łagodzenia zmian klimatu</a:t>
            </a:r>
          </a:p>
        </p:txBody>
      </p:sp>
    </p:spTree>
    <p:extLst>
      <p:ext uri="{BB962C8B-B14F-4D97-AF65-F5344CB8AC3E}">
        <p14:creationId xmlns:p14="http://schemas.microsoft.com/office/powerpoint/2010/main" val="224567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\\dysk05\Pomoc_techniczna\P R O M O C J A\LOGO PROW żubr flaga ue\flaga UE nowa z napisem.jpg">
            <a:extLst>
              <a:ext uri="{FF2B5EF4-FFF2-40B4-BE49-F238E27FC236}">
                <a16:creationId xmlns:a16="http://schemas.microsoft.com/office/drawing/2014/main" id="{A19736C8-3281-4978-BBCB-9F5D2479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15315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dysk05\Pomoc_techniczna\P R O M O C J A\LOGO PROW żubr flaga ue\nowy żubr.jpg">
            <a:extLst>
              <a:ext uri="{FF2B5EF4-FFF2-40B4-BE49-F238E27FC236}">
                <a16:creationId xmlns:a16="http://schemas.microsoft.com/office/drawing/2014/main" id="{BD3339DA-5AA2-4C06-82F8-89A88991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198955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18D0A8F-87B0-4660-AC65-8B9358899A0E}"/>
              </a:ext>
            </a:extLst>
          </p:cNvPr>
          <p:cNvSpPr txBox="1"/>
          <p:nvPr/>
        </p:nvSpPr>
        <p:spPr>
          <a:xfrm>
            <a:off x="1331640" y="2924944"/>
            <a:ext cx="459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pl-PL" alt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23876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B9469C1-9561-4D42-B079-031B5B82B08D}"/>
              </a:ext>
            </a:extLst>
          </p:cNvPr>
          <p:cNvSpPr txBox="1"/>
          <p:nvPr/>
        </p:nvSpPr>
        <p:spPr>
          <a:xfrm>
            <a:off x="20588" y="188640"/>
            <a:ext cx="6912768" cy="770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rgbClr val="002060"/>
                </a:solidFill>
              </a:rPr>
              <a:t>D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emarkacja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 komplementarność Planu Strategicznego z innymi funduszami UE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71AE7518-C1BE-4395-BA38-D71EC01F4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53968"/>
              </p:ext>
            </p:extLst>
          </p:nvPr>
        </p:nvGraphicFramePr>
        <p:xfrm>
          <a:off x="215008" y="1196753"/>
          <a:ext cx="8389440" cy="425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75">
                  <a:extLst>
                    <a:ext uri="{9D8B030D-6E8A-4147-A177-3AD203B41FA5}">
                      <a16:colId xmlns:a16="http://schemas.microsoft.com/office/drawing/2014/main" val="2584615920"/>
                    </a:ext>
                  </a:extLst>
                </a:gridCol>
                <a:gridCol w="3113142">
                  <a:extLst>
                    <a:ext uri="{9D8B030D-6E8A-4147-A177-3AD203B41FA5}">
                      <a16:colId xmlns:a16="http://schemas.microsoft.com/office/drawing/2014/main" val="3867407734"/>
                    </a:ext>
                  </a:extLst>
                </a:gridCol>
                <a:gridCol w="1371438">
                  <a:extLst>
                    <a:ext uri="{9D8B030D-6E8A-4147-A177-3AD203B41FA5}">
                      <a16:colId xmlns:a16="http://schemas.microsoft.com/office/drawing/2014/main" val="3258753386"/>
                    </a:ext>
                  </a:extLst>
                </a:gridCol>
                <a:gridCol w="1367581">
                  <a:extLst>
                    <a:ext uri="{9D8B030D-6E8A-4147-A177-3AD203B41FA5}">
                      <a16:colId xmlns:a16="http://schemas.microsoft.com/office/drawing/2014/main" val="111909857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49767962"/>
                    </a:ext>
                  </a:extLst>
                </a:gridCol>
              </a:tblGrid>
              <a:tr h="1064217">
                <a:tc>
                  <a:txBody>
                    <a:bodyPr/>
                    <a:lstStyle/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OBSZAR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ZAKRES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WPR 2023-2027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POLITYKA SPÓJNOŚCI 2021-2027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KPO (RRF)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284415"/>
                  </a:ext>
                </a:extLst>
              </a:tr>
              <a:tr h="1291343">
                <a:tc rowSpan="3">
                  <a:txBody>
                    <a:bodyPr/>
                    <a:lstStyle/>
                    <a:p>
                      <a:pPr algn="ctr"/>
                      <a:endParaRPr lang="pl-PL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Zasoby wody </a:t>
                      </a:r>
                    </a:p>
                    <a:p>
                      <a:pPr algn="ctr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ich jakość </a:t>
                      </a:r>
                    </a:p>
                    <a:p>
                      <a:pPr algn="ctr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(Cel 2 </a:t>
                      </a:r>
                      <a:r>
                        <a:rPr lang="pl-PL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SZRWRiR</a:t>
                      </a:r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2030)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Inwestycje w zakresie magazynowania wody i nawadniania w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rolnictwie</a:t>
                      </a:r>
                      <a:r>
                        <a:rPr lang="pl-PL" sz="1600" dirty="0"/>
                        <a:t> oraz odzyskiwania wody w gospodarstwach rolnych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3200" b="0" i="0" u="none" strike="noStrike" baseline="0" dirty="0">
                        <a:latin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pl-PL" sz="1800" b="0" i="0" u="none" strike="noStrike" baseline="0" dirty="0">
                          <a:solidFill>
                            <a:srgbClr val="000000"/>
                          </a:solidFill>
                          <a:latin typeface="Wingdings" panose="05000000000000000000" pitchFamily="2" charset="2"/>
                        </a:rPr>
                        <a:t>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28830"/>
                  </a:ext>
                </a:extLst>
              </a:tr>
              <a:tr h="8145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Inwestycje w zakresie retencji oraz przeciwdziałania powodziom i suszom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800" b="0" i="0" u="none" strike="noStrike" baseline="0" dirty="0">
                        <a:solidFill>
                          <a:srgbClr val="7030A0"/>
                        </a:solidFill>
                        <a:latin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pl-PL" sz="1800" b="0" i="0" u="none" strike="noStrike" baseline="0" dirty="0">
                          <a:solidFill>
                            <a:srgbClr val="7030A0"/>
                          </a:solidFill>
                          <a:latin typeface="Wingdings" panose="05000000000000000000" pitchFamily="2" charset="2"/>
                        </a:rPr>
                        <a:t>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800" b="0" i="0" u="none" strike="noStrike" baseline="0" dirty="0">
                        <a:solidFill>
                          <a:srgbClr val="7030A0"/>
                        </a:solidFill>
                        <a:latin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pl-PL" sz="1800" b="0" i="0" u="none" strike="noStrike" baseline="0" dirty="0">
                          <a:solidFill>
                            <a:srgbClr val="7030A0"/>
                          </a:solidFill>
                          <a:latin typeface="Wingdings" panose="05000000000000000000" pitchFamily="2" charset="2"/>
                        </a:rPr>
                        <a:t>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800" b="0" i="0" u="none" strike="noStrike" baseline="0" dirty="0">
                        <a:solidFill>
                          <a:srgbClr val="7030A0"/>
                        </a:solidFill>
                        <a:latin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pl-PL" sz="1800" b="0" i="0" u="none" strike="noStrike" baseline="0" dirty="0">
                          <a:solidFill>
                            <a:srgbClr val="7030A0"/>
                          </a:solidFill>
                          <a:latin typeface="Wingdings" panose="05000000000000000000" pitchFamily="2" charset="2"/>
                        </a:rPr>
                        <a:t>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07917"/>
                  </a:ext>
                </a:extLst>
              </a:tr>
              <a:tr h="9343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Dostęp do wody pitnej na obszarach wiejskich (inwestycje wodociągowe)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3200" b="0" i="0" u="none" strike="noStrike" baseline="0" dirty="0">
                        <a:solidFill>
                          <a:schemeClr val="dk1"/>
                        </a:solidFill>
                        <a:latin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pl-PL" sz="1800" b="0" i="0" u="none" strike="noStrike" baseline="0" dirty="0">
                          <a:solidFill>
                            <a:srgbClr val="000000"/>
                          </a:solidFill>
                          <a:latin typeface="Wingdings" panose="05000000000000000000" pitchFamily="2" charset="2"/>
                        </a:rPr>
                        <a:t>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3200" b="0" i="0" u="none" strike="noStrike" baseline="0" dirty="0">
                        <a:latin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pl-PL" sz="1800" b="0" i="0" u="none" strike="noStrike" baseline="0" dirty="0">
                          <a:solidFill>
                            <a:srgbClr val="000000"/>
                          </a:solidFill>
                          <a:latin typeface="Wingdings" panose="05000000000000000000" pitchFamily="2" charset="2"/>
                        </a:rPr>
                        <a:t>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84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94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85F5B55-5A56-4526-BCA2-931FC6953C37}"/>
              </a:ext>
            </a:extLst>
          </p:cNvPr>
          <p:cNvSpPr txBox="1"/>
          <p:nvPr/>
        </p:nvSpPr>
        <p:spPr>
          <a:xfrm>
            <a:off x="179512" y="476672"/>
            <a:ext cx="6840760" cy="4647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dirty="0">
                <a:ln w="12700" cmpd="sng">
                  <a:solidFill>
                    <a:srgbClr val="49842C"/>
                  </a:solidFill>
                  <a:prstDash val="solid"/>
                </a:ln>
                <a:solidFill>
                  <a:srgbClr val="2EAA28"/>
                </a:solidFill>
                <a:latin typeface="Arial" panose="020B0604020202020204" pitchFamily="34" charset="0"/>
              </a:rPr>
              <a:t>Zalecenia Komisji dla Polski dotyczące </a:t>
            </a:r>
          </a:p>
          <a:p>
            <a:pPr algn="ctr"/>
            <a:r>
              <a:rPr lang="pl-PL" sz="2000" b="1" dirty="0">
                <a:ln w="12700" cmpd="sng">
                  <a:solidFill>
                    <a:srgbClr val="49842C"/>
                  </a:solidFill>
                  <a:prstDash val="solid"/>
                </a:ln>
                <a:solidFill>
                  <a:srgbClr val="2EAA28"/>
                </a:solidFill>
                <a:latin typeface="Arial" panose="020B0604020202020204" pitchFamily="34" charset="0"/>
              </a:rPr>
              <a:t>planu strategicznego WPR</a:t>
            </a:r>
            <a:endParaRPr lang="pl-PL" b="1" dirty="0">
              <a:ln w="12700" cmpd="sng">
                <a:solidFill>
                  <a:srgbClr val="49842C"/>
                </a:solidFill>
                <a:prstDash val="solid"/>
              </a:ln>
              <a:solidFill>
                <a:srgbClr val="2EAA28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pl-PL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pl-PL" sz="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  <a:p>
            <a:pPr algn="r"/>
            <a:r>
              <a:rPr lang="pl-P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Zwiększenie troski o środowisko, w tym w zakresie różnorodności biologicznej oraz intensyfikacja działań </a:t>
            </a:r>
          </a:p>
          <a:p>
            <a:pPr algn="r"/>
            <a:r>
              <a:rPr lang="pl-P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 dziedzinie klimatu</a:t>
            </a:r>
            <a:endParaRPr lang="pl-PL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pl-PL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  <a:p>
            <a:pPr algn="l"/>
            <a:endParaRPr lang="pl-PL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Właściwe gospodarowanie zasobami naturalnymi m.in. poprzez ograniczenie zużycia wody i energii, a także wdrożenie inwestycji z zakresu retencji wodnej </a:t>
            </a:r>
          </a:p>
          <a:p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i zastosowania energii odnawialnej w procesie produkcyjnym – inwestycje OZE, mała retencja, biogazownie </a:t>
            </a:r>
          </a:p>
        </p:txBody>
      </p:sp>
      <p:sp>
        <p:nvSpPr>
          <p:cNvPr id="2" name="Strzałka: w dół 1">
            <a:extLst>
              <a:ext uri="{FF2B5EF4-FFF2-40B4-BE49-F238E27FC236}">
                <a16:creationId xmlns:a16="http://schemas.microsoft.com/office/drawing/2014/main" id="{9B09314D-14D7-494D-ACBF-74C9B284BFCC}"/>
              </a:ext>
            </a:extLst>
          </p:cNvPr>
          <p:cNvSpPr/>
          <p:nvPr/>
        </p:nvSpPr>
        <p:spPr>
          <a:xfrm>
            <a:off x="5508104" y="908720"/>
            <a:ext cx="432049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82882542-3196-481B-B114-BA596E3B68D0}"/>
              </a:ext>
            </a:extLst>
          </p:cNvPr>
          <p:cNvSpPr/>
          <p:nvPr/>
        </p:nvSpPr>
        <p:spPr>
          <a:xfrm>
            <a:off x="1475656" y="2564904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67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FA30A65-E5E9-4C48-9F3D-A66D2CE00D82}"/>
              </a:ext>
            </a:extLst>
          </p:cNvPr>
          <p:cNvSpPr txBox="1"/>
          <p:nvPr/>
        </p:nvSpPr>
        <p:spPr>
          <a:xfrm>
            <a:off x="395536" y="188640"/>
            <a:ext cx="6552728" cy="1323439"/>
          </a:xfrm>
          <a:prstGeom prst="rect">
            <a:avLst/>
          </a:prstGeom>
          <a:solidFill>
            <a:srgbClr val="D1EFDB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000" b="1" dirty="0">
                <a:solidFill>
                  <a:srgbClr val="002060"/>
                </a:solidFill>
              </a:rPr>
              <a:t> Cel 5 WPR: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002060"/>
                </a:solidFill>
              </a:rPr>
              <a:t>Wspieranie zrównoważonego rozwoju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002060"/>
                </a:solidFill>
              </a:rPr>
              <a:t>i wydajnego gospodarowania zasobami naturalnymi,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002060"/>
                </a:solidFill>
              </a:rPr>
              <a:t>takimi jak woda, gleba i powietrze</a:t>
            </a:r>
            <a:endParaRPr lang="pl-PL" sz="1000" b="1" dirty="0">
              <a:solidFill>
                <a:srgbClr val="00206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755BB7-2FB0-4C03-87B7-4A463A5B12CC}"/>
              </a:ext>
            </a:extLst>
          </p:cNvPr>
          <p:cNvSpPr txBox="1"/>
          <p:nvPr/>
        </p:nvSpPr>
        <p:spPr>
          <a:xfrm>
            <a:off x="107504" y="2924944"/>
            <a:ext cx="3204864" cy="1287532"/>
          </a:xfrm>
          <a:prstGeom prst="rect">
            <a:avLst/>
          </a:prstGeom>
          <a:solidFill>
            <a:srgbClr val="C5EDCC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Europejski Zielony Ład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 wynikające z niego strategie </a:t>
            </a:r>
            <a:endParaRPr lang="pl-PL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95F0662-D0BF-47BB-8F1D-090F4698DEE4}"/>
              </a:ext>
            </a:extLst>
          </p:cNvPr>
          <p:cNvSpPr txBox="1"/>
          <p:nvPr/>
        </p:nvSpPr>
        <p:spPr>
          <a:xfrm>
            <a:off x="4355976" y="2420888"/>
            <a:ext cx="3096344" cy="1600438"/>
          </a:xfrm>
          <a:prstGeom prst="rect">
            <a:avLst/>
          </a:prstGeom>
          <a:solidFill>
            <a:srgbClr val="C5EDCC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dirty="0"/>
              <a:t>EKOSCHEMATY – </a:t>
            </a:r>
          </a:p>
          <a:p>
            <a:pPr marL="0" indent="0" algn="ctr">
              <a:buNone/>
            </a:pPr>
            <a:r>
              <a:rPr lang="pl-PL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dobrowolne dla rolników systemy na rzecz klimatu, środowiska i dobrostanu zwierząt 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4973BDD-0527-4A37-865B-22FFA1FBFB0C}"/>
              </a:ext>
            </a:extLst>
          </p:cNvPr>
          <p:cNvSpPr txBox="1"/>
          <p:nvPr/>
        </p:nvSpPr>
        <p:spPr>
          <a:xfrm>
            <a:off x="2843808" y="4941168"/>
            <a:ext cx="4248472" cy="872034"/>
          </a:xfrm>
          <a:prstGeom prst="rect">
            <a:avLst/>
          </a:prstGeom>
          <a:solidFill>
            <a:srgbClr val="C5EDCC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 err="1"/>
              <a:t>Ekoschemat</a:t>
            </a:r>
            <a:r>
              <a:rPr lang="pl-PL" dirty="0"/>
              <a:t>: Retencjonowanie wody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na trwałych użytkach zielonych</a:t>
            </a:r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B9C539F0-1618-4A24-B72B-507E477A0BBE}"/>
              </a:ext>
            </a:extLst>
          </p:cNvPr>
          <p:cNvSpPr/>
          <p:nvPr/>
        </p:nvSpPr>
        <p:spPr>
          <a:xfrm rot="12914796">
            <a:off x="1674206" y="1679151"/>
            <a:ext cx="217978" cy="1121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4C3B922C-E473-4744-8EFB-6CC49D2EDCB2}"/>
              </a:ext>
            </a:extLst>
          </p:cNvPr>
          <p:cNvSpPr/>
          <p:nvPr/>
        </p:nvSpPr>
        <p:spPr>
          <a:xfrm>
            <a:off x="5868144" y="1628800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DABB2C5D-DFB8-4B14-82EA-6D41D2E8674F}"/>
              </a:ext>
            </a:extLst>
          </p:cNvPr>
          <p:cNvSpPr/>
          <p:nvPr/>
        </p:nvSpPr>
        <p:spPr>
          <a:xfrm>
            <a:off x="4860032" y="4149080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88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9A2CBCF4-BAEA-4DC8-80F9-1A87BBB0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31109"/>
              </p:ext>
            </p:extLst>
          </p:nvPr>
        </p:nvGraphicFramePr>
        <p:xfrm>
          <a:off x="251520" y="980728"/>
          <a:ext cx="7056784" cy="4490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601809925"/>
                    </a:ext>
                  </a:extLst>
                </a:gridCol>
                <a:gridCol w="4704523">
                  <a:extLst>
                    <a:ext uri="{9D8B030D-6E8A-4147-A177-3AD203B41FA5}">
                      <a16:colId xmlns:a16="http://schemas.microsoft.com/office/drawing/2014/main" val="2764200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Fundusz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/>
                        <a:t>EFRG - Europejski Fundusz Rolniczy Gwarancji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Środki UE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110,75 mln euro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3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Beneficjent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b="0" dirty="0"/>
                        <a:t>Rolnik aktywny zawodowo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1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 i wysokość wsparcia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Płatność roczna.</a:t>
                      </a:r>
                    </a:p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Szacowana stawka: 280 zł/ha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5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obliczania planowanych jednostkowych kwot wsparcia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Szacowana wysokość wsparcia została określona na podstawie poniesionych kosztów i utraconych dochodów związanych z realizacją </a:t>
                      </a:r>
                      <a:r>
                        <a:rPr lang="pl-PL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ekoschematu</a:t>
                      </a: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5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Wskaźnik produktu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/>
                        <a:t>Liczba jednostek (ha) w ramach </a:t>
                      </a:r>
                      <a:r>
                        <a:rPr lang="pl-PL" b="0" dirty="0" err="1"/>
                        <a:t>ekoschematów</a:t>
                      </a:r>
                      <a:endParaRPr lang="pl-PL" b="0" dirty="0"/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0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Produkt – liczba hektarów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360 000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39367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46239D2-E650-4DB6-B289-0FE08935A2AD}"/>
              </a:ext>
            </a:extLst>
          </p:cNvPr>
          <p:cNvSpPr txBox="1"/>
          <p:nvPr/>
        </p:nvSpPr>
        <p:spPr>
          <a:xfrm>
            <a:off x="179512" y="116632"/>
            <a:ext cx="6552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Nazwa interwencji: </a:t>
            </a:r>
            <a:r>
              <a:rPr lang="pl-PL" b="1" dirty="0" err="1">
                <a:solidFill>
                  <a:srgbClr val="002060"/>
                </a:solidFill>
              </a:rPr>
              <a:t>Ekoschemat</a:t>
            </a:r>
            <a:r>
              <a:rPr lang="pl-PL" b="1" dirty="0">
                <a:solidFill>
                  <a:srgbClr val="002060"/>
                </a:solidFill>
              </a:rPr>
              <a:t> - Retencjonowanie wody na trwałych użytkach zielonych (TUZ)</a:t>
            </a:r>
          </a:p>
        </p:txBody>
      </p:sp>
    </p:spTree>
    <p:extLst>
      <p:ext uri="{BB962C8B-B14F-4D97-AF65-F5344CB8AC3E}">
        <p14:creationId xmlns:p14="http://schemas.microsoft.com/office/powerpoint/2010/main" val="408783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D29D18C-D825-44C3-8E17-CECB552A6BC9}"/>
              </a:ext>
            </a:extLst>
          </p:cNvPr>
          <p:cNvSpPr txBox="1"/>
          <p:nvPr/>
        </p:nvSpPr>
        <p:spPr>
          <a:xfrm>
            <a:off x="5004048" y="21328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.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9A2CBCF4-BAEA-4DC8-80F9-1A87BBB0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17321"/>
              </p:ext>
            </p:extLst>
          </p:nvPr>
        </p:nvGraphicFramePr>
        <p:xfrm>
          <a:off x="323528" y="1268760"/>
          <a:ext cx="6768752" cy="4358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95650">
                  <a:extLst>
                    <a:ext uri="{9D8B030D-6E8A-4147-A177-3AD203B41FA5}">
                      <a16:colId xmlns:a16="http://schemas.microsoft.com/office/drawing/2014/main" val="2601809925"/>
                    </a:ext>
                  </a:extLst>
                </a:gridCol>
                <a:gridCol w="4773102">
                  <a:extLst>
                    <a:ext uri="{9D8B030D-6E8A-4147-A177-3AD203B41FA5}">
                      <a16:colId xmlns:a16="http://schemas.microsoft.com/office/drawing/2014/main" val="276420076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Opis wymagań interwencji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zapewniających efektywny wkład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realizację Celu Szczegółowego)</a:t>
                      </a:r>
                      <a:endParaRPr lang="pl-PL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Wystąpienie zalania lub podtopienia na TUZ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okresie między 1 maja a 30 września,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przez okres co najmniej 12 dni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7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7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satelitarny</a:t>
                      </a: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1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pl-P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Płatność przyznawana rolnikom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udostępniającym swoje TUZ na cele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związane z retencjonowaniem wody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361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l-PL" b="1" dirty="0"/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b="0" dirty="0"/>
                        <a:t>Realizacja równolegle na danym obszarze zobowiązania w ramach wybranych wariantów pakietów przyrodniczych związanych z zachowaniem cennych siedlisk przyrodniczych i siedlisk zagrożonych gatunków ptaków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800" b="0" dirty="0"/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14288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46239D2-E650-4DB6-B289-0FE08935A2AD}"/>
              </a:ext>
            </a:extLst>
          </p:cNvPr>
          <p:cNvSpPr txBox="1"/>
          <p:nvPr/>
        </p:nvSpPr>
        <p:spPr>
          <a:xfrm>
            <a:off x="179512" y="116632"/>
            <a:ext cx="65527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B050"/>
                </a:solidFill>
              </a:rPr>
              <a:t>Nazwa interwencji: </a:t>
            </a:r>
            <a:r>
              <a:rPr lang="pl-PL" b="1" dirty="0" err="1">
                <a:solidFill>
                  <a:srgbClr val="002060"/>
                </a:solidFill>
              </a:rPr>
              <a:t>Ekoschemat</a:t>
            </a:r>
            <a:r>
              <a:rPr lang="pl-PL" b="1" dirty="0">
                <a:solidFill>
                  <a:srgbClr val="002060"/>
                </a:solidFill>
              </a:rPr>
              <a:t> - Retencjonowanie wody na trwałych użytkach zielonych (TUZ)</a:t>
            </a:r>
          </a:p>
        </p:txBody>
      </p:sp>
    </p:spTree>
    <p:extLst>
      <p:ext uri="{BB962C8B-B14F-4D97-AF65-F5344CB8AC3E}">
        <p14:creationId xmlns:p14="http://schemas.microsoft.com/office/powerpoint/2010/main" val="334911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9A2CBCF4-BAEA-4DC8-80F9-1A87BBB0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71560"/>
              </p:ext>
            </p:extLst>
          </p:nvPr>
        </p:nvGraphicFramePr>
        <p:xfrm>
          <a:off x="323528" y="1196752"/>
          <a:ext cx="6624736" cy="3855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25705">
                  <a:extLst>
                    <a:ext uri="{9D8B030D-6E8A-4147-A177-3AD203B41FA5}">
                      <a16:colId xmlns:a16="http://schemas.microsoft.com/office/drawing/2014/main" val="2601809925"/>
                    </a:ext>
                  </a:extLst>
                </a:gridCol>
                <a:gridCol w="4299031">
                  <a:extLst>
                    <a:ext uri="{9D8B030D-6E8A-4147-A177-3AD203B41FA5}">
                      <a16:colId xmlns:a16="http://schemas.microsoft.com/office/drawing/2014/main" val="2764200764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Opis warunków kwalifikowalności</a:t>
                      </a:r>
                      <a:endParaRPr lang="pl-PL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Beneficjent jest posiadaczem gospodarstwa rolnego położonego w granicach RP i prowadzi działalność rolniczą</a:t>
                      </a:r>
                      <a:endParaRPr lang="pl-PL" sz="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1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pl-P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zalanie lub podtopienie wystąpiło na TUZ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okresie między 1 maja a 30 września,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przez okres co najmniej 12 dni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361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l-PL" b="1" dirty="0"/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Minimalna powierzchnia działki deklarowanej do wsparcia - 0,1 ha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142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Minimalne wymagania: </a:t>
                      </a:r>
                    </a:p>
                    <a:p>
                      <a:pPr algn="r"/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kwalifikujący się ha/200 EUR przyznanych płatności związanych </a:t>
                      </a:r>
                    </a:p>
                    <a:p>
                      <a:pPr algn="r"/>
                      <a:r>
                        <a:rPr lang="pl-PL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zwierząt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4866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46239D2-E650-4DB6-B289-0FE08935A2AD}"/>
              </a:ext>
            </a:extLst>
          </p:cNvPr>
          <p:cNvSpPr txBox="1"/>
          <p:nvPr/>
        </p:nvSpPr>
        <p:spPr>
          <a:xfrm>
            <a:off x="179512" y="116632"/>
            <a:ext cx="65527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B050"/>
                </a:solidFill>
              </a:rPr>
              <a:t>Nazwa interwencji: </a:t>
            </a:r>
            <a:r>
              <a:rPr lang="pl-PL" b="1" dirty="0" err="1">
                <a:solidFill>
                  <a:srgbClr val="002060"/>
                </a:solidFill>
              </a:rPr>
              <a:t>Ekoschemat</a:t>
            </a:r>
            <a:r>
              <a:rPr lang="pl-PL" b="1" dirty="0">
                <a:solidFill>
                  <a:srgbClr val="002060"/>
                </a:solidFill>
              </a:rPr>
              <a:t> - Retencjonowanie wody na trwałych użytkach zielonych (TUZ)</a:t>
            </a:r>
          </a:p>
        </p:txBody>
      </p:sp>
    </p:spTree>
    <p:extLst>
      <p:ext uri="{BB962C8B-B14F-4D97-AF65-F5344CB8AC3E}">
        <p14:creationId xmlns:p14="http://schemas.microsoft.com/office/powerpoint/2010/main" val="237060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9A2CBCF4-BAEA-4DC8-80F9-1A87BBB0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35608"/>
              </p:ext>
            </p:extLst>
          </p:nvPr>
        </p:nvGraphicFramePr>
        <p:xfrm>
          <a:off x="107504" y="1124744"/>
          <a:ext cx="8568952" cy="440988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56318">
                  <a:extLst>
                    <a:ext uri="{9D8B030D-6E8A-4147-A177-3AD203B41FA5}">
                      <a16:colId xmlns:a16="http://schemas.microsoft.com/office/drawing/2014/main" val="2601809925"/>
                    </a:ext>
                  </a:extLst>
                </a:gridCol>
                <a:gridCol w="5712634">
                  <a:extLst>
                    <a:ext uri="{9D8B030D-6E8A-4147-A177-3AD203B41FA5}">
                      <a16:colId xmlns:a16="http://schemas.microsoft.com/office/drawing/2014/main" val="2764200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Fundusz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/>
                        <a:t>EFRROW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Środki UE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mln euro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3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Środki publiczne ogółem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b="0" dirty="0"/>
                        <a:t>100 mln euro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1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Beneficjent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Starosta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5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 i wysokość wsparcia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 kosztów kwalifikowalnych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scalenia: max 2 500 zł/ha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zagospodarowanie poscaleniowe: max 6 000 zł/ha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57536"/>
                  </a:ext>
                </a:extLst>
              </a:tr>
              <a:tr h="1590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Zakres terytorialny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/>
                        <a:t>Cały kraj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11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Wskaźnik produktu</a:t>
                      </a:r>
                    </a:p>
                    <a:p>
                      <a:pPr algn="ctr"/>
                      <a:endParaRPr lang="pl-PL" b="1" dirty="0"/>
                    </a:p>
                  </a:txBody>
                  <a:tcPr anchor="ctr">
                    <a:solidFill>
                      <a:srgbClr val="D1E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wspieranych operacji lub jednostek w zakresie pozarolniczych inwestycji produkcyjnych w ramach EFRROW 	</a:t>
                      </a:r>
                    </a:p>
                  </a:txBody>
                  <a:tcPr anchor="ctr">
                    <a:solidFill>
                      <a:srgbClr val="D1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0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Produkt – liczba operacji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55918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46239D2-E650-4DB6-B289-0FE08935A2AD}"/>
              </a:ext>
            </a:extLst>
          </p:cNvPr>
          <p:cNvSpPr txBox="1"/>
          <p:nvPr/>
        </p:nvSpPr>
        <p:spPr>
          <a:xfrm>
            <a:off x="179512" y="116632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Nazwa interwencji: </a:t>
            </a:r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Scalanie gruntów wraz z zagospodarowaniem poscaleniowym</a:t>
            </a:r>
          </a:p>
        </p:txBody>
      </p:sp>
    </p:spTree>
    <p:extLst>
      <p:ext uri="{BB962C8B-B14F-4D97-AF65-F5344CB8AC3E}">
        <p14:creationId xmlns:p14="http://schemas.microsoft.com/office/powerpoint/2010/main" val="400961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D29D18C-D825-44C3-8E17-CECB552A6BC9}"/>
              </a:ext>
            </a:extLst>
          </p:cNvPr>
          <p:cNvSpPr txBox="1"/>
          <p:nvPr/>
        </p:nvSpPr>
        <p:spPr>
          <a:xfrm>
            <a:off x="5004048" y="21328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.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9A2CBCF4-BAEA-4DC8-80F9-1A87BBB0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43325"/>
              </p:ext>
            </p:extLst>
          </p:nvPr>
        </p:nvGraphicFramePr>
        <p:xfrm>
          <a:off x="467544" y="1268761"/>
          <a:ext cx="6912768" cy="357878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601809925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764200764"/>
                    </a:ext>
                  </a:extLst>
                </a:gridCol>
              </a:tblGrid>
              <a:tr h="913915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Opis wymagań interwencji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zapewniających efektywny wkład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realizację Celu Szczegółowego)</a:t>
                      </a:r>
                      <a:endParaRPr lang="pl-PL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Interwencja przyczyni się do poprawy rozłogu gruntów (drogi dojazdowe, urządzenia zwiększające retencję)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165"/>
                  </a:ext>
                </a:extLst>
              </a:tr>
              <a:tr h="1397752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Premiowanie inwestycji przyczyniających się do zwiększenia retencji wodnej na gruntach rolnych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36167"/>
                  </a:ext>
                </a:extLst>
              </a:tr>
              <a:tr h="114471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Premiowanie inwestycji zawierających rozwiązania ukierunkowane na ochronę przyrody i ochronę środowiska </a:t>
                      </a:r>
                    </a:p>
                  </a:txBody>
                  <a:tcPr anchor="ctr">
                    <a:solidFill>
                      <a:srgbClr val="C5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14288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46239D2-E650-4DB6-B289-0FE08935A2AD}"/>
              </a:ext>
            </a:extLst>
          </p:cNvPr>
          <p:cNvSpPr txBox="1"/>
          <p:nvPr/>
        </p:nvSpPr>
        <p:spPr>
          <a:xfrm>
            <a:off x="179512" y="116632"/>
            <a:ext cx="65527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B050"/>
                </a:solidFill>
              </a:rPr>
              <a:t>Nazwa interwencji: </a:t>
            </a:r>
            <a:r>
              <a:rPr lang="pl-PL" b="1" dirty="0">
                <a:solidFill>
                  <a:srgbClr val="002060"/>
                </a:solidFill>
              </a:rPr>
              <a:t>Scalanie gruntów wraz z zagospodarowaniem poscaleniowym</a:t>
            </a:r>
          </a:p>
        </p:txBody>
      </p:sp>
    </p:spTree>
    <p:extLst>
      <p:ext uri="{BB962C8B-B14F-4D97-AF65-F5344CB8AC3E}">
        <p14:creationId xmlns:p14="http://schemas.microsoft.com/office/powerpoint/2010/main" val="5044423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3 wzorce raze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 wzorce raz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 wzorce raz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wzorce raze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wzorce raze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wzorce raze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wzorce raze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wzorce raze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 wzorce raze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 wzorce raze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 wzorce raze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 wzorce raze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 wzorce raze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 wzorce raze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ona 2">
  <a:themeElements>
    <a:clrScheme name="Strona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ona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ona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ona 3">
  <a:themeElements>
    <a:clrScheme name="Strona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ona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ona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ona 3">
  <a:themeElements>
    <a:clrScheme name="Strona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ona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rona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rona 3">
  <a:themeElements>
    <a:clrScheme name="Strona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ona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ona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rona 2">
  <a:themeElements>
    <a:clrScheme name="Strona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ona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ona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na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na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20697</TotalTime>
  <Words>989</Words>
  <Application>Microsoft Office PowerPoint</Application>
  <PresentationFormat>Pokaz na ekranie (4:3)</PresentationFormat>
  <Paragraphs>197</Paragraphs>
  <Slides>14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14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Motyw1</vt:lpstr>
      <vt:lpstr>Strona 2</vt:lpstr>
      <vt:lpstr>Strona 3</vt:lpstr>
      <vt:lpstr>1_Strona 3</vt:lpstr>
      <vt:lpstr>2_Strona 3</vt:lpstr>
      <vt:lpstr>1_Strona 2</vt:lpstr>
      <vt:lpstr>Faseta</vt:lpstr>
      <vt:lpstr>PLAN STRATEGICZNY WSPÓLNEJ POLITYKI ROLNEJ – PROJEKT-wersja 2 . MAŁA RETENCJA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Górski Daniel</dc:creator>
  <cp:lastModifiedBy>NAREW4</cp:lastModifiedBy>
  <cp:revision>1215</cp:revision>
  <cp:lastPrinted>2017-11-24T08:37:17Z</cp:lastPrinted>
  <dcterms:modified xsi:type="dcterms:W3CDTF">2021-09-08T12:36:45Z</dcterms:modified>
</cp:coreProperties>
</file>