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  <p:sldMasterId id="2147483810" r:id="rId2"/>
    <p:sldMasterId id="2147483797" r:id="rId3"/>
    <p:sldMasterId id="2147483813" r:id="rId4"/>
  </p:sldMasterIdLst>
  <p:notesMasterIdLst>
    <p:notesMasterId r:id="rId26"/>
  </p:notesMasterIdLst>
  <p:handoutMasterIdLst>
    <p:handoutMasterId r:id="rId27"/>
  </p:handoutMasterIdLst>
  <p:sldIdLst>
    <p:sldId id="746" r:id="rId5"/>
    <p:sldId id="792" r:id="rId6"/>
    <p:sldId id="786" r:id="rId7"/>
    <p:sldId id="797" r:id="rId8"/>
    <p:sldId id="773" r:id="rId9"/>
    <p:sldId id="780" r:id="rId10"/>
    <p:sldId id="787" r:id="rId11"/>
    <p:sldId id="774" r:id="rId12"/>
    <p:sldId id="814" r:id="rId13"/>
    <p:sldId id="775" r:id="rId14"/>
    <p:sldId id="776" r:id="rId15"/>
    <p:sldId id="810" r:id="rId16"/>
    <p:sldId id="788" r:id="rId17"/>
    <p:sldId id="801" r:id="rId18"/>
    <p:sldId id="794" r:id="rId19"/>
    <p:sldId id="812" r:id="rId20"/>
    <p:sldId id="798" r:id="rId21"/>
    <p:sldId id="811" r:id="rId22"/>
    <p:sldId id="781" r:id="rId23"/>
    <p:sldId id="815" r:id="rId24"/>
    <p:sldId id="754" r:id="rId25"/>
  </p:sldIdLst>
  <p:sldSz cx="9144000" cy="6858000" type="screen4x3"/>
  <p:notesSz cx="6670675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77834F3D-45AA-436C-B53D-5F57890B73E4}">
          <p14:sldIdLst>
            <p14:sldId id="746"/>
            <p14:sldId id="792"/>
            <p14:sldId id="786"/>
            <p14:sldId id="797"/>
            <p14:sldId id="773"/>
            <p14:sldId id="780"/>
            <p14:sldId id="787"/>
            <p14:sldId id="774"/>
            <p14:sldId id="814"/>
            <p14:sldId id="775"/>
            <p14:sldId id="776"/>
            <p14:sldId id="810"/>
            <p14:sldId id="788"/>
            <p14:sldId id="801"/>
            <p14:sldId id="794"/>
            <p14:sldId id="812"/>
            <p14:sldId id="798"/>
            <p14:sldId id="811"/>
            <p14:sldId id="781"/>
            <p14:sldId id="815"/>
            <p14:sldId id="7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2142">
          <p15:clr>
            <a:srgbClr val="A4A3A4"/>
          </p15:clr>
        </p15:guide>
        <p15:guide id="4" pos="3109">
          <p15:clr>
            <a:srgbClr val="A4A3A4"/>
          </p15:clr>
        </p15:guide>
        <p15:guide id="5" orient="horz" pos="3126">
          <p15:clr>
            <a:srgbClr val="A4A3A4"/>
          </p15:clr>
        </p15:guide>
        <p15:guide id="6" orient="horz" pos="2141">
          <p15:clr>
            <a:srgbClr val="A4A3A4"/>
          </p15:clr>
        </p15:guide>
        <p15:guide id="7" pos="2153">
          <p15:clr>
            <a:srgbClr val="A4A3A4"/>
          </p15:clr>
        </p15:guide>
        <p15:guide id="8" pos="3127">
          <p15:clr>
            <a:srgbClr val="A4A3A4"/>
          </p15:clr>
        </p15:guide>
        <p15:guide id="9" orient="horz" pos="4565">
          <p15:clr>
            <a:srgbClr val="A4A3A4"/>
          </p15:clr>
        </p15:guide>
        <p15:guide id="10" orient="horz" pos="3128">
          <p15:clr>
            <a:srgbClr val="A4A3A4"/>
          </p15:clr>
        </p15:guide>
        <p15:guide id="11" orient="horz" pos="4564">
          <p15:clr>
            <a:srgbClr val="A4A3A4"/>
          </p15:clr>
        </p15:guide>
        <p15:guide id="12" pos="1467">
          <p15:clr>
            <a:srgbClr val="A4A3A4"/>
          </p15:clr>
        </p15:guide>
        <p15:guide id="13" pos="2129">
          <p15:clr>
            <a:srgbClr val="A4A3A4"/>
          </p15:clr>
        </p15:guide>
        <p15:guide id="14" pos="1474">
          <p15:clr>
            <a:srgbClr val="A4A3A4"/>
          </p15:clr>
        </p15:guide>
        <p15:guide id="15" orient="horz" pos="3120">
          <p15:clr>
            <a:srgbClr val="A4A3A4"/>
          </p15:clr>
        </p15:guide>
        <p15:guide id="16" orient="horz" pos="2138">
          <p15:clr>
            <a:srgbClr val="A4A3A4"/>
          </p15:clr>
        </p15:guide>
        <p15:guide id="17" orient="horz" pos="2137">
          <p15:clr>
            <a:srgbClr val="A4A3A4"/>
          </p15:clr>
        </p15:guide>
        <p15:guide id="18" orient="horz" pos="4556">
          <p15:clr>
            <a:srgbClr val="A4A3A4"/>
          </p15:clr>
        </p15:guide>
        <p15:guide id="19" orient="horz" pos="3121">
          <p15:clr>
            <a:srgbClr val="A4A3A4"/>
          </p15:clr>
        </p15:guide>
        <p15:guide id="20" orient="horz" pos="4555">
          <p15:clr>
            <a:srgbClr val="A4A3A4"/>
          </p15:clr>
        </p15:guide>
        <p15:guide id="21" pos="2137">
          <p15:clr>
            <a:srgbClr val="A4A3A4"/>
          </p15:clr>
        </p15:guide>
        <p15:guide id="22" pos="3103">
          <p15:clr>
            <a:srgbClr val="A4A3A4"/>
          </p15:clr>
        </p15:guide>
        <p15:guide id="23" pos="2149">
          <p15:clr>
            <a:srgbClr val="A4A3A4"/>
          </p15:clr>
        </p15:guide>
        <p15:guide id="24" pos="3121">
          <p15:clr>
            <a:srgbClr val="A4A3A4"/>
          </p15:clr>
        </p15:guide>
        <p15:guide id="25" pos="1464">
          <p15:clr>
            <a:srgbClr val="A4A3A4"/>
          </p15:clr>
        </p15:guide>
        <p15:guide id="26" pos="2125">
          <p15:clr>
            <a:srgbClr val="A4A3A4"/>
          </p15:clr>
        </p15:guide>
        <p15:guide id="27" pos="1471">
          <p15:clr>
            <a:srgbClr val="A4A3A4"/>
          </p15:clr>
        </p15:guide>
        <p15:guide id="28" orient="horz" pos="3134">
          <p15:clr>
            <a:srgbClr val="A4A3A4"/>
          </p15:clr>
        </p15:guide>
        <p15:guide id="29" orient="horz" pos="2146">
          <p15:clr>
            <a:srgbClr val="A4A3A4"/>
          </p15:clr>
        </p15:guide>
        <p15:guide id="30" orient="horz" pos="3133">
          <p15:clr>
            <a:srgbClr val="A4A3A4"/>
          </p15:clr>
        </p15:guide>
        <p15:guide id="31" orient="horz" pos="2145">
          <p15:clr>
            <a:srgbClr val="A4A3A4"/>
          </p15:clr>
        </p15:guide>
        <p15:guide id="32" orient="horz" pos="4575">
          <p15:clr>
            <a:srgbClr val="A4A3A4"/>
          </p15:clr>
        </p15:guide>
        <p15:guide id="33" orient="horz" pos="3135">
          <p15:clr>
            <a:srgbClr val="A4A3A4"/>
          </p15:clr>
        </p15:guide>
        <p15:guide id="34" orient="horz" pos="4574">
          <p15:clr>
            <a:srgbClr val="A4A3A4"/>
          </p15:clr>
        </p15:guide>
        <p15:guide id="35" pos="2145">
          <p15:clr>
            <a:srgbClr val="A4A3A4"/>
          </p15:clr>
        </p15:guide>
        <p15:guide id="36" pos="3115">
          <p15:clr>
            <a:srgbClr val="A4A3A4"/>
          </p15:clr>
        </p15:guide>
        <p15:guide id="37" pos="2157">
          <p15:clr>
            <a:srgbClr val="A4A3A4"/>
          </p15:clr>
        </p15:guide>
        <p15:guide id="38" pos="3133">
          <p15:clr>
            <a:srgbClr val="A4A3A4"/>
          </p15:clr>
        </p15:guide>
        <p15:guide id="39" pos="1470">
          <p15:clr>
            <a:srgbClr val="A4A3A4"/>
          </p15:clr>
        </p15:guide>
        <p15:guide id="40" pos="2133">
          <p15:clr>
            <a:srgbClr val="A4A3A4"/>
          </p15:clr>
        </p15:guide>
        <p15:guide id="41" pos="1477">
          <p15:clr>
            <a:srgbClr val="A4A3A4"/>
          </p15:clr>
        </p15:guide>
        <p15:guide id="42" orient="horz" pos="2143">
          <p15:clr>
            <a:srgbClr val="A4A3A4"/>
          </p15:clr>
        </p15:guide>
        <p15:guide id="43" orient="horz" pos="4566">
          <p15:clr>
            <a:srgbClr val="A4A3A4"/>
          </p15:clr>
        </p15:guide>
        <p15:guide id="44" orient="horz" pos="3129">
          <p15:clr>
            <a:srgbClr val="A4A3A4"/>
          </p15:clr>
        </p15:guide>
        <p15:guide id="45" orient="horz" pos="2139">
          <p15:clr>
            <a:srgbClr val="A4A3A4"/>
          </p15:clr>
        </p15:guide>
        <p15:guide id="46" orient="horz" pos="4557">
          <p15:clr>
            <a:srgbClr val="A4A3A4"/>
          </p15:clr>
        </p15:guide>
        <p15:guide id="47" orient="horz" pos="3122">
          <p15:clr>
            <a:srgbClr val="A4A3A4"/>
          </p15:clr>
        </p15:guide>
        <p15:guide id="48" orient="horz" pos="2147">
          <p15:clr>
            <a:srgbClr val="A4A3A4"/>
          </p15:clr>
        </p15:guide>
        <p15:guide id="49" orient="horz" pos="4576">
          <p15:clr>
            <a:srgbClr val="A4A3A4"/>
          </p15:clr>
        </p15:guide>
        <p15:guide id="50" orient="horz" pos="3136">
          <p15:clr>
            <a:srgbClr val="A4A3A4"/>
          </p15:clr>
        </p15:guide>
        <p15:guide id="51" pos="2101">
          <p15:clr>
            <a:srgbClr val="A4A3A4"/>
          </p15:clr>
        </p15:guide>
        <p15:guide id="52" pos="3051">
          <p15:clr>
            <a:srgbClr val="A4A3A4"/>
          </p15:clr>
        </p15:guide>
        <p15:guide id="53" pos="2113">
          <p15:clr>
            <a:srgbClr val="A4A3A4"/>
          </p15:clr>
        </p15:guide>
        <p15:guide id="54" pos="3069">
          <p15:clr>
            <a:srgbClr val="A4A3A4"/>
          </p15:clr>
        </p15:guide>
        <p15:guide id="55" pos="1440">
          <p15:clr>
            <a:srgbClr val="A4A3A4"/>
          </p15:clr>
        </p15:guide>
        <p15:guide id="56" pos="2089">
          <p15:clr>
            <a:srgbClr val="A4A3A4"/>
          </p15:clr>
        </p15:guide>
        <p15:guide id="57" pos="1446">
          <p15:clr>
            <a:srgbClr val="A4A3A4"/>
          </p15:clr>
        </p15:guide>
        <p15:guide id="58" pos="2097">
          <p15:clr>
            <a:srgbClr val="A4A3A4"/>
          </p15:clr>
        </p15:guide>
        <p15:guide id="59" pos="3045">
          <p15:clr>
            <a:srgbClr val="A4A3A4"/>
          </p15:clr>
        </p15:guide>
        <p15:guide id="60" pos="2109">
          <p15:clr>
            <a:srgbClr val="A4A3A4"/>
          </p15:clr>
        </p15:guide>
        <p15:guide id="61" pos="3063">
          <p15:clr>
            <a:srgbClr val="A4A3A4"/>
          </p15:clr>
        </p15:guide>
        <p15:guide id="62" pos="1437">
          <p15:clr>
            <a:srgbClr val="A4A3A4"/>
          </p15:clr>
        </p15:guide>
        <p15:guide id="63" pos="2085">
          <p15:clr>
            <a:srgbClr val="A4A3A4"/>
          </p15:clr>
        </p15:guide>
        <p15:guide id="64" pos="1444">
          <p15:clr>
            <a:srgbClr val="A4A3A4"/>
          </p15:clr>
        </p15:guide>
        <p15:guide id="65" pos="2105">
          <p15:clr>
            <a:srgbClr val="A4A3A4"/>
          </p15:clr>
        </p15:guide>
        <p15:guide id="66" pos="3057">
          <p15:clr>
            <a:srgbClr val="A4A3A4"/>
          </p15:clr>
        </p15:guide>
        <p15:guide id="67" pos="2117">
          <p15:clr>
            <a:srgbClr val="A4A3A4"/>
          </p15:clr>
        </p15:guide>
        <p15:guide id="68" pos="3074">
          <p15:clr>
            <a:srgbClr val="A4A3A4"/>
          </p15:clr>
        </p15:guide>
        <p15:guide id="69" pos="1443">
          <p15:clr>
            <a:srgbClr val="A4A3A4"/>
          </p15:clr>
        </p15:guide>
        <p15:guide id="70" pos="2093">
          <p15:clr>
            <a:srgbClr val="A4A3A4"/>
          </p15:clr>
        </p15:guide>
        <p15:guide id="71" pos="144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snowska Monika" initials="SM" lastIdx="1" clrIdx="0"/>
  <p:cmAuthor id="1" name="DRR" initials="DRR" lastIdx="1" clrIdx="1"/>
  <p:cmAuthor id="2" name="Katarzyna Poleszczuk-Woźniewska" initials="KPW" lastIdx="3" clrIdx="2"/>
  <p:cmAuthor id="3" name="Gosiewski Piotr" initials="GP" lastIdx="1" clrIdx="3">
    <p:extLst>
      <p:ext uri="{19B8F6BF-5375-455C-9EA6-DF929625EA0E}">
        <p15:presenceInfo xmlns:p15="http://schemas.microsoft.com/office/powerpoint/2012/main" userId="S-1-5-21-1757981266-776561741-839522115-86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FFFFFF"/>
    <a:srgbClr val="266196"/>
    <a:srgbClr val="3366FF"/>
    <a:srgbClr val="A50021"/>
    <a:srgbClr val="1787A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035" autoAdjust="0"/>
  </p:normalViewPr>
  <p:slideViewPr>
    <p:cSldViewPr snapToGrid="0">
      <p:cViewPr varScale="1">
        <p:scale>
          <a:sx n="65" d="100"/>
          <a:sy n="65" d="100"/>
        </p:scale>
        <p:origin x="15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786" y="-96"/>
      </p:cViewPr>
      <p:guideLst>
        <p:guide orient="horz" pos="3127"/>
        <p:guide pos="2141"/>
        <p:guide orient="horz" pos="2142"/>
        <p:guide pos="3109"/>
        <p:guide orient="horz" pos="3126"/>
        <p:guide orient="horz" pos="2141"/>
        <p:guide pos="2153"/>
        <p:guide pos="3127"/>
        <p:guide orient="horz" pos="4565"/>
        <p:guide orient="horz" pos="3128"/>
        <p:guide orient="horz" pos="4564"/>
        <p:guide pos="1467"/>
        <p:guide pos="2129"/>
        <p:guide pos="1474"/>
        <p:guide orient="horz" pos="3120"/>
        <p:guide orient="horz" pos="2138"/>
        <p:guide orient="horz" pos="2137"/>
        <p:guide orient="horz" pos="4556"/>
        <p:guide orient="horz" pos="3121"/>
        <p:guide orient="horz" pos="4555"/>
        <p:guide pos="2137"/>
        <p:guide pos="3103"/>
        <p:guide pos="2149"/>
        <p:guide pos="3121"/>
        <p:guide pos="1464"/>
        <p:guide pos="2125"/>
        <p:guide pos="1471"/>
        <p:guide orient="horz" pos="3134"/>
        <p:guide orient="horz" pos="2146"/>
        <p:guide orient="horz" pos="3133"/>
        <p:guide orient="horz" pos="2145"/>
        <p:guide orient="horz" pos="4575"/>
        <p:guide orient="horz" pos="3135"/>
        <p:guide orient="horz" pos="4574"/>
        <p:guide pos="2145"/>
        <p:guide pos="3115"/>
        <p:guide pos="2157"/>
        <p:guide pos="3133"/>
        <p:guide pos="1470"/>
        <p:guide pos="2133"/>
        <p:guide pos="1477"/>
        <p:guide orient="horz" pos="2143"/>
        <p:guide orient="horz" pos="4566"/>
        <p:guide orient="horz" pos="3129"/>
        <p:guide orient="horz" pos="2139"/>
        <p:guide orient="horz" pos="4557"/>
        <p:guide orient="horz" pos="3122"/>
        <p:guide orient="horz" pos="2147"/>
        <p:guide orient="horz" pos="4576"/>
        <p:guide orient="horz" pos="3136"/>
        <p:guide pos="2101"/>
        <p:guide pos="3051"/>
        <p:guide pos="2113"/>
        <p:guide pos="3069"/>
        <p:guide pos="1440"/>
        <p:guide pos="2089"/>
        <p:guide pos="1446"/>
        <p:guide pos="2097"/>
        <p:guide pos="3045"/>
        <p:guide pos="2109"/>
        <p:guide pos="3063"/>
        <p:guide pos="1437"/>
        <p:guide pos="2085"/>
        <p:guide pos="1444"/>
        <p:guide pos="2105"/>
        <p:guide pos="3057"/>
        <p:guide pos="2117"/>
        <p:guide pos="3074"/>
        <p:guide pos="1443"/>
        <p:guide pos="2093"/>
        <p:guide pos="14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18803-AAF1-470E-9DB4-C1B99F968EE3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6393AF6-C876-42C9-ACA1-6C4E74B1386A}">
      <dgm:prSet phldrT="[Tekst]" custT="1"/>
      <dgm:spPr>
        <a:solidFill>
          <a:schemeClr val="bg1">
            <a:lumMod val="85000"/>
            <a:alpha val="67000"/>
          </a:schemeClr>
        </a:solidFill>
        <a:ln>
          <a:noFill/>
        </a:ln>
      </dgm:spPr>
      <dgm:t>
        <a:bodyPr/>
        <a:lstStyle/>
        <a:p>
          <a:r>
            <a:rPr lang="pl-PL" sz="1600" b="1" dirty="0">
              <a:solidFill>
                <a:srgbClr val="266196"/>
              </a:solidFill>
            </a:rPr>
            <a:t>Cele:</a:t>
          </a:r>
        </a:p>
      </dgm:t>
    </dgm:pt>
    <dgm:pt modelId="{96C03702-361C-4FF0-8B1A-793356C44E3F}" type="parTrans" cxnId="{9CCB9869-18C3-42AB-B8A2-7E1A846B8EF0}">
      <dgm:prSet/>
      <dgm:spPr/>
      <dgm:t>
        <a:bodyPr/>
        <a:lstStyle/>
        <a:p>
          <a:endParaRPr lang="pl-PL" sz="1100"/>
        </a:p>
      </dgm:t>
    </dgm:pt>
    <dgm:pt modelId="{A29A6C70-6815-44B1-972E-100E509437AB}" type="sibTrans" cxnId="{9CCB9869-18C3-42AB-B8A2-7E1A846B8EF0}">
      <dgm:prSet/>
      <dgm:spPr/>
      <dgm:t>
        <a:bodyPr/>
        <a:lstStyle/>
        <a:p>
          <a:endParaRPr lang="pl-PL" sz="1100"/>
        </a:p>
      </dgm:t>
    </dgm:pt>
    <dgm:pt modelId="{11E32145-6E1D-4AF1-980B-AC2072D40789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l-PL" sz="1100" b="1" dirty="0">
              <a:solidFill>
                <a:srgbClr val="266196"/>
              </a:solidFill>
            </a:rPr>
            <a:t>zerowa emisja gazów cieplarnianych netto do 2050 r.</a:t>
          </a:r>
        </a:p>
      </dgm:t>
    </dgm:pt>
    <dgm:pt modelId="{BE551221-F88D-4AD3-8FB5-962E5231B0CB}" type="parTrans" cxnId="{E9C05A08-6727-4F0A-96F0-8915AA81A101}">
      <dgm:prSet/>
      <dgm:spPr>
        <a:ln>
          <a:solidFill>
            <a:srgbClr val="F0EA00"/>
          </a:solidFill>
        </a:ln>
      </dgm:spPr>
      <dgm:t>
        <a:bodyPr/>
        <a:lstStyle/>
        <a:p>
          <a:endParaRPr lang="pl-PL" sz="1100"/>
        </a:p>
      </dgm:t>
    </dgm:pt>
    <dgm:pt modelId="{52394E0D-D8C5-4601-BC6F-B2E63B07D7A2}" type="sibTrans" cxnId="{E9C05A08-6727-4F0A-96F0-8915AA81A101}">
      <dgm:prSet/>
      <dgm:spPr/>
      <dgm:t>
        <a:bodyPr/>
        <a:lstStyle/>
        <a:p>
          <a:endParaRPr lang="pl-PL" sz="1100"/>
        </a:p>
      </dgm:t>
    </dgm:pt>
    <dgm:pt modelId="{FC051B07-45D2-4CC1-8456-DB798CE23D3D}">
      <dgm:prSet custT="1"/>
      <dgm:spPr>
        <a:solidFill>
          <a:schemeClr val="bg1">
            <a:lumMod val="85000"/>
            <a:alpha val="89000"/>
          </a:schemeClr>
        </a:solidFill>
      </dgm:spPr>
      <dgm:t>
        <a:bodyPr/>
        <a:lstStyle/>
        <a:p>
          <a:r>
            <a:rPr lang="pl-PL" sz="1100" b="1" dirty="0">
              <a:solidFill>
                <a:srgbClr val="266196"/>
              </a:solidFill>
            </a:rPr>
            <a:t>wzrost gospodarczy niezależny od zużycia zasobów</a:t>
          </a:r>
        </a:p>
      </dgm:t>
    </dgm:pt>
    <dgm:pt modelId="{F6431352-718D-4718-8788-C69E0AE266A8}" type="parTrans" cxnId="{D01BA090-5E42-415E-9BCC-1D0E4161805B}">
      <dgm:prSet/>
      <dgm:spPr>
        <a:ln>
          <a:solidFill>
            <a:srgbClr val="F0EA00"/>
          </a:solidFill>
        </a:ln>
      </dgm:spPr>
      <dgm:t>
        <a:bodyPr/>
        <a:lstStyle/>
        <a:p>
          <a:endParaRPr lang="pl-PL" sz="1100"/>
        </a:p>
      </dgm:t>
    </dgm:pt>
    <dgm:pt modelId="{A6A860B9-5BD5-4CAB-AE28-7AC3D17DC718}" type="sibTrans" cxnId="{D01BA090-5E42-415E-9BCC-1D0E4161805B}">
      <dgm:prSet/>
      <dgm:spPr/>
      <dgm:t>
        <a:bodyPr/>
        <a:lstStyle/>
        <a:p>
          <a:endParaRPr lang="pl-PL" sz="1100"/>
        </a:p>
      </dgm:t>
    </dgm:pt>
    <dgm:pt modelId="{9B34CF28-B63A-4D8B-955D-E18B52B08EA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l-PL" sz="1100" b="1" dirty="0">
              <a:solidFill>
                <a:srgbClr val="266196"/>
              </a:solidFill>
            </a:rPr>
            <a:t>sprawiedliwa transformacja społeczna</a:t>
          </a:r>
          <a:br>
            <a:rPr lang="pl-PL" sz="1100" b="1" dirty="0">
              <a:solidFill>
                <a:srgbClr val="266196"/>
              </a:solidFill>
            </a:rPr>
          </a:br>
          <a:r>
            <a:rPr lang="pl-PL" sz="1100" b="1" dirty="0">
              <a:solidFill>
                <a:srgbClr val="266196"/>
              </a:solidFill>
            </a:rPr>
            <a:t> i terytorialna</a:t>
          </a:r>
        </a:p>
      </dgm:t>
    </dgm:pt>
    <dgm:pt modelId="{362A5D6D-950C-4B85-8A8A-00CA28BB1D57}" type="parTrans" cxnId="{2E7A1244-4C10-444D-AC80-89B65F2E0BD1}">
      <dgm:prSet/>
      <dgm:spPr>
        <a:ln>
          <a:solidFill>
            <a:srgbClr val="F0EA00"/>
          </a:solidFill>
        </a:ln>
      </dgm:spPr>
      <dgm:t>
        <a:bodyPr/>
        <a:lstStyle/>
        <a:p>
          <a:endParaRPr lang="pl-PL" sz="1100"/>
        </a:p>
      </dgm:t>
    </dgm:pt>
    <dgm:pt modelId="{617B583E-1F40-447F-8764-B0E35E933531}" type="sibTrans" cxnId="{2E7A1244-4C10-444D-AC80-89B65F2E0BD1}">
      <dgm:prSet/>
      <dgm:spPr/>
      <dgm:t>
        <a:bodyPr/>
        <a:lstStyle/>
        <a:p>
          <a:endParaRPr lang="pl-PL" sz="1100"/>
        </a:p>
      </dgm:t>
    </dgm:pt>
    <dgm:pt modelId="{FDF957CC-679E-4C90-8BEE-F04B15940DBB}" type="pres">
      <dgm:prSet presAssocID="{FBF18803-AAF1-470E-9DB4-C1B99F968EE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C24D91F-77B6-442B-AEAD-465EB7459E93}" type="pres">
      <dgm:prSet presAssocID="{B6393AF6-C876-42C9-ACA1-6C4E74B1386A}" presName="hierRoot1" presStyleCnt="0">
        <dgm:presLayoutVars>
          <dgm:hierBranch val="init"/>
        </dgm:presLayoutVars>
      </dgm:prSet>
      <dgm:spPr/>
    </dgm:pt>
    <dgm:pt modelId="{215451DF-AC29-49C9-B712-8436618ADB6F}" type="pres">
      <dgm:prSet presAssocID="{B6393AF6-C876-42C9-ACA1-6C4E74B1386A}" presName="rootComposite1" presStyleCnt="0"/>
      <dgm:spPr/>
    </dgm:pt>
    <dgm:pt modelId="{1255E699-C1A9-4DC1-A6A8-357344FDC119}" type="pres">
      <dgm:prSet presAssocID="{B6393AF6-C876-42C9-ACA1-6C4E74B1386A}" presName="rootText1" presStyleLbl="alignAcc1" presStyleIdx="0" presStyleCnt="0" custLinFactNeighborX="77224" custLinFactNeighborY="-31698">
        <dgm:presLayoutVars>
          <dgm:chPref val="3"/>
        </dgm:presLayoutVars>
      </dgm:prSet>
      <dgm:spPr/>
    </dgm:pt>
    <dgm:pt modelId="{DD440B30-A39C-4205-85FB-A30B0751466A}" type="pres">
      <dgm:prSet presAssocID="{B6393AF6-C876-42C9-ACA1-6C4E74B1386A}" presName="topArc1" presStyleLbl="parChTrans1D1" presStyleIdx="0" presStyleCnt="8"/>
      <dgm:spPr/>
    </dgm:pt>
    <dgm:pt modelId="{14C771EE-BE0E-4283-A1C7-57B6962EA016}" type="pres">
      <dgm:prSet presAssocID="{B6393AF6-C876-42C9-ACA1-6C4E74B1386A}" presName="bottomArc1" presStyleLbl="parChTrans1D1" presStyleIdx="1" presStyleCnt="8"/>
      <dgm:spPr/>
    </dgm:pt>
    <dgm:pt modelId="{49D2BA6F-071D-4AF1-BE44-6881EBEE650E}" type="pres">
      <dgm:prSet presAssocID="{B6393AF6-C876-42C9-ACA1-6C4E74B1386A}" presName="topConnNode1" presStyleLbl="node1" presStyleIdx="0" presStyleCnt="0"/>
      <dgm:spPr/>
    </dgm:pt>
    <dgm:pt modelId="{22C0D40C-8BD9-4596-9EB7-D44E56493AFF}" type="pres">
      <dgm:prSet presAssocID="{B6393AF6-C876-42C9-ACA1-6C4E74B1386A}" presName="hierChild2" presStyleCnt="0"/>
      <dgm:spPr/>
    </dgm:pt>
    <dgm:pt modelId="{CC072D35-889E-4A04-A02D-3D62C24CAB56}" type="pres">
      <dgm:prSet presAssocID="{BE551221-F88D-4AD3-8FB5-962E5231B0CB}" presName="Name28" presStyleLbl="parChTrans1D2" presStyleIdx="0" presStyleCnt="3"/>
      <dgm:spPr/>
    </dgm:pt>
    <dgm:pt modelId="{7A9FA887-8149-463D-A8B4-38E04B9B72CF}" type="pres">
      <dgm:prSet presAssocID="{11E32145-6E1D-4AF1-980B-AC2072D40789}" presName="hierRoot2" presStyleCnt="0">
        <dgm:presLayoutVars>
          <dgm:hierBranch val="init"/>
        </dgm:presLayoutVars>
      </dgm:prSet>
      <dgm:spPr/>
    </dgm:pt>
    <dgm:pt modelId="{3E5CA567-EBDA-467D-9F38-C3B0CB629303}" type="pres">
      <dgm:prSet presAssocID="{11E32145-6E1D-4AF1-980B-AC2072D40789}" presName="rootComposite2" presStyleCnt="0"/>
      <dgm:spPr/>
    </dgm:pt>
    <dgm:pt modelId="{7052BC8F-4F5D-4874-AED4-C3FE9F31D9D0}" type="pres">
      <dgm:prSet presAssocID="{11E32145-6E1D-4AF1-980B-AC2072D40789}" presName="rootText2" presStyleLbl="alignAcc1" presStyleIdx="0" presStyleCnt="0" custLinFactNeighborX="522" custLinFactNeighborY="65242">
        <dgm:presLayoutVars>
          <dgm:chPref val="3"/>
        </dgm:presLayoutVars>
      </dgm:prSet>
      <dgm:spPr/>
    </dgm:pt>
    <dgm:pt modelId="{8FEFC481-3365-41FE-8A4A-45C194365278}" type="pres">
      <dgm:prSet presAssocID="{11E32145-6E1D-4AF1-980B-AC2072D40789}" presName="topArc2" presStyleLbl="parChTrans1D1" presStyleIdx="2" presStyleCnt="8"/>
      <dgm:spPr/>
    </dgm:pt>
    <dgm:pt modelId="{3A30C686-2946-48B6-A932-AFE6612610EA}" type="pres">
      <dgm:prSet presAssocID="{11E32145-6E1D-4AF1-980B-AC2072D40789}" presName="bottomArc2" presStyleLbl="parChTrans1D1" presStyleIdx="3" presStyleCnt="8"/>
      <dgm:spPr/>
    </dgm:pt>
    <dgm:pt modelId="{3930EA05-D17D-4B3E-87BC-D72ACB39A947}" type="pres">
      <dgm:prSet presAssocID="{11E32145-6E1D-4AF1-980B-AC2072D40789}" presName="topConnNode2" presStyleLbl="node2" presStyleIdx="0" presStyleCnt="0"/>
      <dgm:spPr/>
    </dgm:pt>
    <dgm:pt modelId="{8DB53754-AFAE-49C8-84CF-8EFA9339CB12}" type="pres">
      <dgm:prSet presAssocID="{11E32145-6E1D-4AF1-980B-AC2072D40789}" presName="hierChild4" presStyleCnt="0"/>
      <dgm:spPr/>
    </dgm:pt>
    <dgm:pt modelId="{C9B98C05-E062-41B4-B92A-B3BC319767E9}" type="pres">
      <dgm:prSet presAssocID="{11E32145-6E1D-4AF1-980B-AC2072D40789}" presName="hierChild5" presStyleCnt="0"/>
      <dgm:spPr/>
    </dgm:pt>
    <dgm:pt modelId="{BF8C4437-B182-4D24-BEF7-AD25231EF701}" type="pres">
      <dgm:prSet presAssocID="{F6431352-718D-4718-8788-C69E0AE266A8}" presName="Name28" presStyleLbl="parChTrans1D2" presStyleIdx="1" presStyleCnt="3"/>
      <dgm:spPr/>
    </dgm:pt>
    <dgm:pt modelId="{EDBBD137-2310-4ED3-96F2-5C2598C5C5DF}" type="pres">
      <dgm:prSet presAssocID="{FC051B07-45D2-4CC1-8456-DB798CE23D3D}" presName="hierRoot2" presStyleCnt="0">
        <dgm:presLayoutVars>
          <dgm:hierBranch val="init"/>
        </dgm:presLayoutVars>
      </dgm:prSet>
      <dgm:spPr/>
    </dgm:pt>
    <dgm:pt modelId="{15811930-8779-4BC5-B4E8-38F431F68249}" type="pres">
      <dgm:prSet presAssocID="{FC051B07-45D2-4CC1-8456-DB798CE23D3D}" presName="rootComposite2" presStyleCnt="0"/>
      <dgm:spPr/>
    </dgm:pt>
    <dgm:pt modelId="{A1AA9FBB-107F-4B92-A601-40A7EC284893}" type="pres">
      <dgm:prSet presAssocID="{FC051B07-45D2-4CC1-8456-DB798CE23D3D}" presName="rootText2" presStyleLbl="alignAcc1" presStyleIdx="0" presStyleCnt="0" custLinFactNeighborX="522" custLinFactNeighborY="65242">
        <dgm:presLayoutVars>
          <dgm:chPref val="3"/>
        </dgm:presLayoutVars>
      </dgm:prSet>
      <dgm:spPr/>
    </dgm:pt>
    <dgm:pt modelId="{E38A4853-416C-4827-880A-7B7D1D7327EB}" type="pres">
      <dgm:prSet presAssocID="{FC051B07-45D2-4CC1-8456-DB798CE23D3D}" presName="topArc2" presStyleLbl="parChTrans1D1" presStyleIdx="4" presStyleCnt="8"/>
      <dgm:spPr/>
    </dgm:pt>
    <dgm:pt modelId="{AC257D9F-544F-427C-851E-9A4D91FF2CCD}" type="pres">
      <dgm:prSet presAssocID="{FC051B07-45D2-4CC1-8456-DB798CE23D3D}" presName="bottomArc2" presStyleLbl="parChTrans1D1" presStyleIdx="5" presStyleCnt="8"/>
      <dgm:spPr/>
    </dgm:pt>
    <dgm:pt modelId="{049AE64D-DE0D-4E19-87EA-F0551B5E5F0F}" type="pres">
      <dgm:prSet presAssocID="{FC051B07-45D2-4CC1-8456-DB798CE23D3D}" presName="topConnNode2" presStyleLbl="node2" presStyleIdx="0" presStyleCnt="0"/>
      <dgm:spPr/>
    </dgm:pt>
    <dgm:pt modelId="{52809F03-CF63-4DB5-AB1F-6BEFDA0B4265}" type="pres">
      <dgm:prSet presAssocID="{FC051B07-45D2-4CC1-8456-DB798CE23D3D}" presName="hierChild4" presStyleCnt="0"/>
      <dgm:spPr/>
    </dgm:pt>
    <dgm:pt modelId="{C0E7C763-A5B5-42EF-B2DA-47129D6033F2}" type="pres">
      <dgm:prSet presAssocID="{FC051B07-45D2-4CC1-8456-DB798CE23D3D}" presName="hierChild5" presStyleCnt="0"/>
      <dgm:spPr/>
    </dgm:pt>
    <dgm:pt modelId="{0261F58A-5206-4935-8645-CDD098744D98}" type="pres">
      <dgm:prSet presAssocID="{362A5D6D-950C-4B85-8A8A-00CA28BB1D57}" presName="Name28" presStyleLbl="parChTrans1D2" presStyleIdx="2" presStyleCnt="3"/>
      <dgm:spPr/>
    </dgm:pt>
    <dgm:pt modelId="{AF724B03-A9C9-4D82-8DBF-8CC7FD9C018D}" type="pres">
      <dgm:prSet presAssocID="{9B34CF28-B63A-4D8B-955D-E18B52B08EA0}" presName="hierRoot2" presStyleCnt="0">
        <dgm:presLayoutVars>
          <dgm:hierBranch val="init"/>
        </dgm:presLayoutVars>
      </dgm:prSet>
      <dgm:spPr/>
    </dgm:pt>
    <dgm:pt modelId="{DDCEF4D0-22F6-4170-B25C-4635A64DA14B}" type="pres">
      <dgm:prSet presAssocID="{9B34CF28-B63A-4D8B-955D-E18B52B08EA0}" presName="rootComposite2" presStyleCnt="0"/>
      <dgm:spPr/>
    </dgm:pt>
    <dgm:pt modelId="{F1885466-BFA5-4CC5-91CF-453F26529143}" type="pres">
      <dgm:prSet presAssocID="{9B34CF28-B63A-4D8B-955D-E18B52B08EA0}" presName="rootText2" presStyleLbl="alignAcc1" presStyleIdx="0" presStyleCnt="0" custLinFactNeighborX="23" custLinFactNeighborY="65242">
        <dgm:presLayoutVars>
          <dgm:chPref val="3"/>
        </dgm:presLayoutVars>
      </dgm:prSet>
      <dgm:spPr/>
    </dgm:pt>
    <dgm:pt modelId="{0C24C9B2-1636-4616-A352-C223D4F2EEB8}" type="pres">
      <dgm:prSet presAssocID="{9B34CF28-B63A-4D8B-955D-E18B52B08EA0}" presName="topArc2" presStyleLbl="parChTrans1D1" presStyleIdx="6" presStyleCnt="8"/>
      <dgm:spPr/>
    </dgm:pt>
    <dgm:pt modelId="{0DFC5DA1-F675-4E54-B1CB-663008386B49}" type="pres">
      <dgm:prSet presAssocID="{9B34CF28-B63A-4D8B-955D-E18B52B08EA0}" presName="bottomArc2" presStyleLbl="parChTrans1D1" presStyleIdx="7" presStyleCnt="8"/>
      <dgm:spPr/>
    </dgm:pt>
    <dgm:pt modelId="{B8406FE3-5DB5-4A61-A693-6C06B136CDA3}" type="pres">
      <dgm:prSet presAssocID="{9B34CF28-B63A-4D8B-955D-E18B52B08EA0}" presName="topConnNode2" presStyleLbl="node2" presStyleIdx="0" presStyleCnt="0"/>
      <dgm:spPr/>
    </dgm:pt>
    <dgm:pt modelId="{2B13EFEB-A8DD-4E0A-BD37-862D3C57B4EF}" type="pres">
      <dgm:prSet presAssocID="{9B34CF28-B63A-4D8B-955D-E18B52B08EA0}" presName="hierChild4" presStyleCnt="0"/>
      <dgm:spPr/>
    </dgm:pt>
    <dgm:pt modelId="{2E8E185B-C1D5-483E-8B33-6B1A54024AF0}" type="pres">
      <dgm:prSet presAssocID="{9B34CF28-B63A-4D8B-955D-E18B52B08EA0}" presName="hierChild5" presStyleCnt="0"/>
      <dgm:spPr/>
    </dgm:pt>
    <dgm:pt modelId="{C66C40A2-19FD-46D4-9B4B-230E426C4164}" type="pres">
      <dgm:prSet presAssocID="{B6393AF6-C876-42C9-ACA1-6C4E74B1386A}" presName="hierChild3" presStyleCnt="0"/>
      <dgm:spPr/>
    </dgm:pt>
  </dgm:ptLst>
  <dgm:cxnLst>
    <dgm:cxn modelId="{E9C05A08-6727-4F0A-96F0-8915AA81A101}" srcId="{B6393AF6-C876-42C9-ACA1-6C4E74B1386A}" destId="{11E32145-6E1D-4AF1-980B-AC2072D40789}" srcOrd="0" destOrd="0" parTransId="{BE551221-F88D-4AD3-8FB5-962E5231B0CB}" sibTransId="{52394E0D-D8C5-4601-BC6F-B2E63B07D7A2}"/>
    <dgm:cxn modelId="{AE605F0A-8289-41AD-B506-BF400AD9849D}" type="presOf" srcId="{BE551221-F88D-4AD3-8FB5-962E5231B0CB}" destId="{CC072D35-889E-4A04-A02D-3D62C24CAB56}" srcOrd="0" destOrd="0" presId="urn:microsoft.com/office/officeart/2008/layout/HalfCircleOrganizationChart"/>
    <dgm:cxn modelId="{F461C336-B473-4110-AF61-580109B2291D}" type="presOf" srcId="{11E32145-6E1D-4AF1-980B-AC2072D40789}" destId="{7052BC8F-4F5D-4874-AED4-C3FE9F31D9D0}" srcOrd="0" destOrd="0" presId="urn:microsoft.com/office/officeart/2008/layout/HalfCircleOrganizationChart"/>
    <dgm:cxn modelId="{6CAC8662-FBAC-4CE8-A56D-2FBA869AE468}" type="presOf" srcId="{FC051B07-45D2-4CC1-8456-DB798CE23D3D}" destId="{A1AA9FBB-107F-4B92-A601-40A7EC284893}" srcOrd="0" destOrd="0" presId="urn:microsoft.com/office/officeart/2008/layout/HalfCircleOrganizationChart"/>
    <dgm:cxn modelId="{B87DD063-E715-4271-ADE2-E072BF83C667}" type="presOf" srcId="{FC051B07-45D2-4CC1-8456-DB798CE23D3D}" destId="{049AE64D-DE0D-4E19-87EA-F0551B5E5F0F}" srcOrd="1" destOrd="0" presId="urn:microsoft.com/office/officeart/2008/layout/HalfCircleOrganizationChart"/>
    <dgm:cxn modelId="{2E7A1244-4C10-444D-AC80-89B65F2E0BD1}" srcId="{B6393AF6-C876-42C9-ACA1-6C4E74B1386A}" destId="{9B34CF28-B63A-4D8B-955D-E18B52B08EA0}" srcOrd="2" destOrd="0" parTransId="{362A5D6D-950C-4B85-8A8A-00CA28BB1D57}" sibTransId="{617B583E-1F40-447F-8764-B0E35E933531}"/>
    <dgm:cxn modelId="{9CCB9869-18C3-42AB-B8A2-7E1A846B8EF0}" srcId="{FBF18803-AAF1-470E-9DB4-C1B99F968EE3}" destId="{B6393AF6-C876-42C9-ACA1-6C4E74B1386A}" srcOrd="0" destOrd="0" parTransId="{96C03702-361C-4FF0-8B1A-793356C44E3F}" sibTransId="{A29A6C70-6815-44B1-972E-100E509437AB}"/>
    <dgm:cxn modelId="{26619B4B-DDC9-4E68-B04D-160B0355A4AB}" type="presOf" srcId="{9B34CF28-B63A-4D8B-955D-E18B52B08EA0}" destId="{B8406FE3-5DB5-4A61-A693-6C06B136CDA3}" srcOrd="1" destOrd="0" presId="urn:microsoft.com/office/officeart/2008/layout/HalfCircleOrganizationChart"/>
    <dgm:cxn modelId="{EEAB308C-E8DD-47E6-978A-4ABF29B69ACD}" type="presOf" srcId="{11E32145-6E1D-4AF1-980B-AC2072D40789}" destId="{3930EA05-D17D-4B3E-87BC-D72ACB39A947}" srcOrd="1" destOrd="0" presId="urn:microsoft.com/office/officeart/2008/layout/HalfCircleOrganizationChart"/>
    <dgm:cxn modelId="{D01BA090-5E42-415E-9BCC-1D0E4161805B}" srcId="{B6393AF6-C876-42C9-ACA1-6C4E74B1386A}" destId="{FC051B07-45D2-4CC1-8456-DB798CE23D3D}" srcOrd="1" destOrd="0" parTransId="{F6431352-718D-4718-8788-C69E0AE266A8}" sibTransId="{A6A860B9-5BD5-4CAB-AE28-7AC3D17DC718}"/>
    <dgm:cxn modelId="{0991A895-D2D3-4E0E-9B55-B672CD9794F2}" type="presOf" srcId="{B6393AF6-C876-42C9-ACA1-6C4E74B1386A}" destId="{49D2BA6F-071D-4AF1-BE44-6881EBEE650E}" srcOrd="1" destOrd="0" presId="urn:microsoft.com/office/officeart/2008/layout/HalfCircleOrganizationChart"/>
    <dgm:cxn modelId="{2D055B9A-30DD-4FF2-B058-6C4C80744956}" type="presOf" srcId="{362A5D6D-950C-4B85-8A8A-00CA28BB1D57}" destId="{0261F58A-5206-4935-8645-CDD098744D98}" srcOrd="0" destOrd="0" presId="urn:microsoft.com/office/officeart/2008/layout/HalfCircleOrganizationChart"/>
    <dgm:cxn modelId="{7D6CEE9D-35F8-4FB0-97E6-5DFD81C94126}" type="presOf" srcId="{F6431352-718D-4718-8788-C69E0AE266A8}" destId="{BF8C4437-B182-4D24-BEF7-AD25231EF701}" srcOrd="0" destOrd="0" presId="urn:microsoft.com/office/officeart/2008/layout/HalfCircleOrganizationChart"/>
    <dgm:cxn modelId="{BDDADDA4-ED27-4551-9EAF-E2BD99AECC14}" type="presOf" srcId="{9B34CF28-B63A-4D8B-955D-E18B52B08EA0}" destId="{F1885466-BFA5-4CC5-91CF-453F26529143}" srcOrd="0" destOrd="0" presId="urn:microsoft.com/office/officeart/2008/layout/HalfCircleOrganizationChart"/>
    <dgm:cxn modelId="{27E657B2-6DA8-4FAB-B51F-20FFFD56F3AE}" type="presOf" srcId="{FBF18803-AAF1-470E-9DB4-C1B99F968EE3}" destId="{FDF957CC-679E-4C90-8BEE-F04B15940DBB}" srcOrd="0" destOrd="0" presId="urn:microsoft.com/office/officeart/2008/layout/HalfCircleOrganizationChart"/>
    <dgm:cxn modelId="{0CEBE2B3-3BB7-4AB1-9704-3BC3C5D8FED0}" type="presOf" srcId="{B6393AF6-C876-42C9-ACA1-6C4E74B1386A}" destId="{1255E699-C1A9-4DC1-A6A8-357344FDC119}" srcOrd="0" destOrd="0" presId="urn:microsoft.com/office/officeart/2008/layout/HalfCircleOrganizationChart"/>
    <dgm:cxn modelId="{0CA64717-C57F-468C-A6A9-6CA90F06C412}" type="presParOf" srcId="{FDF957CC-679E-4C90-8BEE-F04B15940DBB}" destId="{DC24D91F-77B6-442B-AEAD-465EB7459E93}" srcOrd="0" destOrd="0" presId="urn:microsoft.com/office/officeart/2008/layout/HalfCircleOrganizationChart"/>
    <dgm:cxn modelId="{1CB4C5C4-C9A2-49B3-8075-D24F4E014980}" type="presParOf" srcId="{DC24D91F-77B6-442B-AEAD-465EB7459E93}" destId="{215451DF-AC29-49C9-B712-8436618ADB6F}" srcOrd="0" destOrd="0" presId="urn:microsoft.com/office/officeart/2008/layout/HalfCircleOrganizationChart"/>
    <dgm:cxn modelId="{61600CF0-F57A-4744-B08E-C10AFB0CEF75}" type="presParOf" srcId="{215451DF-AC29-49C9-B712-8436618ADB6F}" destId="{1255E699-C1A9-4DC1-A6A8-357344FDC119}" srcOrd="0" destOrd="0" presId="urn:microsoft.com/office/officeart/2008/layout/HalfCircleOrganizationChart"/>
    <dgm:cxn modelId="{4A2F26E4-4C59-435A-8777-432D205EED26}" type="presParOf" srcId="{215451DF-AC29-49C9-B712-8436618ADB6F}" destId="{DD440B30-A39C-4205-85FB-A30B0751466A}" srcOrd="1" destOrd="0" presId="urn:microsoft.com/office/officeart/2008/layout/HalfCircleOrganizationChart"/>
    <dgm:cxn modelId="{18F27672-BF20-48A8-842E-E318ACE90E8D}" type="presParOf" srcId="{215451DF-AC29-49C9-B712-8436618ADB6F}" destId="{14C771EE-BE0E-4283-A1C7-57B6962EA016}" srcOrd="2" destOrd="0" presId="urn:microsoft.com/office/officeart/2008/layout/HalfCircleOrganizationChart"/>
    <dgm:cxn modelId="{4FB7D9EF-BA73-4296-A441-1A9A7732A1AC}" type="presParOf" srcId="{215451DF-AC29-49C9-B712-8436618ADB6F}" destId="{49D2BA6F-071D-4AF1-BE44-6881EBEE650E}" srcOrd="3" destOrd="0" presId="urn:microsoft.com/office/officeart/2008/layout/HalfCircleOrganizationChart"/>
    <dgm:cxn modelId="{F13DFA9C-B872-4285-ACBD-FA35549DA3EA}" type="presParOf" srcId="{DC24D91F-77B6-442B-AEAD-465EB7459E93}" destId="{22C0D40C-8BD9-4596-9EB7-D44E56493AFF}" srcOrd="1" destOrd="0" presId="urn:microsoft.com/office/officeart/2008/layout/HalfCircleOrganizationChart"/>
    <dgm:cxn modelId="{D90A0C29-A57D-48D0-B260-3B29D4708C74}" type="presParOf" srcId="{22C0D40C-8BD9-4596-9EB7-D44E56493AFF}" destId="{CC072D35-889E-4A04-A02D-3D62C24CAB56}" srcOrd="0" destOrd="0" presId="urn:microsoft.com/office/officeart/2008/layout/HalfCircleOrganizationChart"/>
    <dgm:cxn modelId="{04447985-B9C6-4725-8B52-5F19EA8C84A9}" type="presParOf" srcId="{22C0D40C-8BD9-4596-9EB7-D44E56493AFF}" destId="{7A9FA887-8149-463D-A8B4-38E04B9B72CF}" srcOrd="1" destOrd="0" presId="urn:microsoft.com/office/officeart/2008/layout/HalfCircleOrganizationChart"/>
    <dgm:cxn modelId="{E9208B2A-C285-4886-8374-00C15877BECF}" type="presParOf" srcId="{7A9FA887-8149-463D-A8B4-38E04B9B72CF}" destId="{3E5CA567-EBDA-467D-9F38-C3B0CB629303}" srcOrd="0" destOrd="0" presId="urn:microsoft.com/office/officeart/2008/layout/HalfCircleOrganizationChart"/>
    <dgm:cxn modelId="{4815899D-B608-4B5E-B553-319C86C76240}" type="presParOf" srcId="{3E5CA567-EBDA-467D-9F38-C3B0CB629303}" destId="{7052BC8F-4F5D-4874-AED4-C3FE9F31D9D0}" srcOrd="0" destOrd="0" presId="urn:microsoft.com/office/officeart/2008/layout/HalfCircleOrganizationChart"/>
    <dgm:cxn modelId="{1B68FAFF-210B-444F-BAC9-6BB2E4B71D34}" type="presParOf" srcId="{3E5CA567-EBDA-467D-9F38-C3B0CB629303}" destId="{8FEFC481-3365-41FE-8A4A-45C194365278}" srcOrd="1" destOrd="0" presId="urn:microsoft.com/office/officeart/2008/layout/HalfCircleOrganizationChart"/>
    <dgm:cxn modelId="{E0647B8B-B1BE-4AE1-9DF5-4E50C82B2EAB}" type="presParOf" srcId="{3E5CA567-EBDA-467D-9F38-C3B0CB629303}" destId="{3A30C686-2946-48B6-A932-AFE6612610EA}" srcOrd="2" destOrd="0" presId="urn:microsoft.com/office/officeart/2008/layout/HalfCircleOrganizationChart"/>
    <dgm:cxn modelId="{1F8FA98F-AC5E-42D1-B330-6F91BF30788A}" type="presParOf" srcId="{3E5CA567-EBDA-467D-9F38-C3B0CB629303}" destId="{3930EA05-D17D-4B3E-87BC-D72ACB39A947}" srcOrd="3" destOrd="0" presId="urn:microsoft.com/office/officeart/2008/layout/HalfCircleOrganizationChart"/>
    <dgm:cxn modelId="{E734F4A3-BC4C-4195-B0BE-F2FA2F4C84D5}" type="presParOf" srcId="{7A9FA887-8149-463D-A8B4-38E04B9B72CF}" destId="{8DB53754-AFAE-49C8-84CF-8EFA9339CB12}" srcOrd="1" destOrd="0" presId="urn:microsoft.com/office/officeart/2008/layout/HalfCircleOrganizationChart"/>
    <dgm:cxn modelId="{83686C43-71E9-44D9-92F3-38340B82D926}" type="presParOf" srcId="{7A9FA887-8149-463D-A8B4-38E04B9B72CF}" destId="{C9B98C05-E062-41B4-B92A-B3BC319767E9}" srcOrd="2" destOrd="0" presId="urn:microsoft.com/office/officeart/2008/layout/HalfCircleOrganizationChart"/>
    <dgm:cxn modelId="{BBC86604-4828-48E9-9C6E-B80DBFA77DF0}" type="presParOf" srcId="{22C0D40C-8BD9-4596-9EB7-D44E56493AFF}" destId="{BF8C4437-B182-4D24-BEF7-AD25231EF701}" srcOrd="2" destOrd="0" presId="urn:microsoft.com/office/officeart/2008/layout/HalfCircleOrganizationChart"/>
    <dgm:cxn modelId="{9C1B3053-879E-4BB9-818D-BCC637895B4F}" type="presParOf" srcId="{22C0D40C-8BD9-4596-9EB7-D44E56493AFF}" destId="{EDBBD137-2310-4ED3-96F2-5C2598C5C5DF}" srcOrd="3" destOrd="0" presId="urn:microsoft.com/office/officeart/2008/layout/HalfCircleOrganizationChart"/>
    <dgm:cxn modelId="{FBD3AC3D-EF4A-49E4-BF6B-B80B8EDEEAD2}" type="presParOf" srcId="{EDBBD137-2310-4ED3-96F2-5C2598C5C5DF}" destId="{15811930-8779-4BC5-B4E8-38F431F68249}" srcOrd="0" destOrd="0" presId="urn:microsoft.com/office/officeart/2008/layout/HalfCircleOrganizationChart"/>
    <dgm:cxn modelId="{179837C6-B7FC-43BA-A91F-1C6B38DDCBA6}" type="presParOf" srcId="{15811930-8779-4BC5-B4E8-38F431F68249}" destId="{A1AA9FBB-107F-4B92-A601-40A7EC284893}" srcOrd="0" destOrd="0" presId="urn:microsoft.com/office/officeart/2008/layout/HalfCircleOrganizationChart"/>
    <dgm:cxn modelId="{48087C8F-0D42-482C-999B-6A5738B75175}" type="presParOf" srcId="{15811930-8779-4BC5-B4E8-38F431F68249}" destId="{E38A4853-416C-4827-880A-7B7D1D7327EB}" srcOrd="1" destOrd="0" presId="urn:microsoft.com/office/officeart/2008/layout/HalfCircleOrganizationChart"/>
    <dgm:cxn modelId="{CB430755-94FD-4813-8A86-65DE5EC41436}" type="presParOf" srcId="{15811930-8779-4BC5-B4E8-38F431F68249}" destId="{AC257D9F-544F-427C-851E-9A4D91FF2CCD}" srcOrd="2" destOrd="0" presId="urn:microsoft.com/office/officeart/2008/layout/HalfCircleOrganizationChart"/>
    <dgm:cxn modelId="{AA4D0FED-E38E-4A33-A394-EDCD61412B1F}" type="presParOf" srcId="{15811930-8779-4BC5-B4E8-38F431F68249}" destId="{049AE64D-DE0D-4E19-87EA-F0551B5E5F0F}" srcOrd="3" destOrd="0" presId="urn:microsoft.com/office/officeart/2008/layout/HalfCircleOrganizationChart"/>
    <dgm:cxn modelId="{A342C1D3-DF0E-414A-A5AA-3283905D088E}" type="presParOf" srcId="{EDBBD137-2310-4ED3-96F2-5C2598C5C5DF}" destId="{52809F03-CF63-4DB5-AB1F-6BEFDA0B4265}" srcOrd="1" destOrd="0" presId="urn:microsoft.com/office/officeart/2008/layout/HalfCircleOrganizationChart"/>
    <dgm:cxn modelId="{0FE5D206-2F22-4074-8135-4A7F9985B6AA}" type="presParOf" srcId="{EDBBD137-2310-4ED3-96F2-5C2598C5C5DF}" destId="{C0E7C763-A5B5-42EF-B2DA-47129D6033F2}" srcOrd="2" destOrd="0" presId="urn:microsoft.com/office/officeart/2008/layout/HalfCircleOrganizationChart"/>
    <dgm:cxn modelId="{95A5945C-7368-4EA3-97D0-FDDBFAFAC4A2}" type="presParOf" srcId="{22C0D40C-8BD9-4596-9EB7-D44E56493AFF}" destId="{0261F58A-5206-4935-8645-CDD098744D98}" srcOrd="4" destOrd="0" presId="urn:microsoft.com/office/officeart/2008/layout/HalfCircleOrganizationChart"/>
    <dgm:cxn modelId="{0CDF66C7-A2D2-4B43-9628-B681E84D8886}" type="presParOf" srcId="{22C0D40C-8BD9-4596-9EB7-D44E56493AFF}" destId="{AF724B03-A9C9-4D82-8DBF-8CC7FD9C018D}" srcOrd="5" destOrd="0" presId="urn:microsoft.com/office/officeart/2008/layout/HalfCircleOrganizationChart"/>
    <dgm:cxn modelId="{1ACB81B6-5627-4BFC-A103-621456C464B7}" type="presParOf" srcId="{AF724B03-A9C9-4D82-8DBF-8CC7FD9C018D}" destId="{DDCEF4D0-22F6-4170-B25C-4635A64DA14B}" srcOrd="0" destOrd="0" presId="urn:microsoft.com/office/officeart/2008/layout/HalfCircleOrganizationChart"/>
    <dgm:cxn modelId="{AF7AB5AB-65C6-422A-8AA9-EE5D2F70DB1B}" type="presParOf" srcId="{DDCEF4D0-22F6-4170-B25C-4635A64DA14B}" destId="{F1885466-BFA5-4CC5-91CF-453F26529143}" srcOrd="0" destOrd="0" presId="urn:microsoft.com/office/officeart/2008/layout/HalfCircleOrganizationChart"/>
    <dgm:cxn modelId="{6A8E36A1-7F36-43F4-838E-8A278B8467FC}" type="presParOf" srcId="{DDCEF4D0-22F6-4170-B25C-4635A64DA14B}" destId="{0C24C9B2-1636-4616-A352-C223D4F2EEB8}" srcOrd="1" destOrd="0" presId="urn:microsoft.com/office/officeart/2008/layout/HalfCircleOrganizationChart"/>
    <dgm:cxn modelId="{13462553-32B6-49D5-A2A5-FA94DDE85165}" type="presParOf" srcId="{DDCEF4D0-22F6-4170-B25C-4635A64DA14B}" destId="{0DFC5DA1-F675-4E54-B1CB-663008386B49}" srcOrd="2" destOrd="0" presId="urn:microsoft.com/office/officeart/2008/layout/HalfCircleOrganizationChart"/>
    <dgm:cxn modelId="{0DF941A1-EC8F-42C6-873F-7E244352028D}" type="presParOf" srcId="{DDCEF4D0-22F6-4170-B25C-4635A64DA14B}" destId="{B8406FE3-5DB5-4A61-A693-6C06B136CDA3}" srcOrd="3" destOrd="0" presId="urn:microsoft.com/office/officeart/2008/layout/HalfCircleOrganizationChart"/>
    <dgm:cxn modelId="{3FC44A97-0CF1-40DC-9515-1DA70CEF9B42}" type="presParOf" srcId="{AF724B03-A9C9-4D82-8DBF-8CC7FD9C018D}" destId="{2B13EFEB-A8DD-4E0A-BD37-862D3C57B4EF}" srcOrd="1" destOrd="0" presId="urn:microsoft.com/office/officeart/2008/layout/HalfCircleOrganizationChart"/>
    <dgm:cxn modelId="{8B959FCC-C2EA-42C9-879F-C657EDE0D927}" type="presParOf" srcId="{AF724B03-A9C9-4D82-8DBF-8CC7FD9C018D}" destId="{2E8E185B-C1D5-483E-8B33-6B1A54024AF0}" srcOrd="2" destOrd="0" presId="urn:microsoft.com/office/officeart/2008/layout/HalfCircleOrganizationChart"/>
    <dgm:cxn modelId="{A927461F-4F36-4C00-9AFD-028DA539678C}" type="presParOf" srcId="{DC24D91F-77B6-442B-AEAD-465EB7459E93}" destId="{C66C40A2-19FD-46D4-9B4B-230E426C4164}" srcOrd="2" destOrd="0" presId="urn:microsoft.com/office/officeart/2008/layout/HalfCircle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F18803-AAF1-470E-9DB4-C1B99F968EE3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6393AF6-C876-42C9-ACA1-6C4E74B1386A}">
      <dgm:prSet phldrT="[Tekst]" custT="1"/>
      <dgm:spPr>
        <a:solidFill>
          <a:schemeClr val="accent1">
            <a:lumMod val="40000"/>
            <a:lumOff val="60000"/>
            <a:alpha val="67000"/>
          </a:schemeClr>
        </a:solidFill>
        <a:ln>
          <a:noFill/>
        </a:ln>
      </dgm:spPr>
      <dgm:t>
        <a:bodyPr/>
        <a:lstStyle/>
        <a:p>
          <a:pPr algn="ctr"/>
          <a:endParaRPr lang="pl-PL" sz="2400" dirty="0">
            <a:solidFill>
              <a:srgbClr val="266196"/>
            </a:solidFill>
          </a:endParaRPr>
        </a:p>
        <a:p>
          <a:pPr algn="ctr"/>
          <a:endParaRPr lang="pl-PL" sz="2400" dirty="0">
            <a:solidFill>
              <a:srgbClr val="266196"/>
            </a:solidFill>
          </a:endParaRPr>
        </a:p>
        <a:p>
          <a:pPr algn="ctr"/>
          <a:r>
            <a:rPr lang="pl-PL" sz="2400" dirty="0">
              <a:solidFill>
                <a:srgbClr val="266196"/>
              </a:solidFill>
            </a:rPr>
            <a:t>Europejski Zielony Ład </a:t>
          </a:r>
          <a:br>
            <a:rPr lang="pl-PL" sz="2400" dirty="0">
              <a:solidFill>
                <a:srgbClr val="266196"/>
              </a:solidFill>
            </a:rPr>
          </a:br>
          <a:r>
            <a:rPr lang="pl-PL" sz="2400" dirty="0">
              <a:solidFill>
                <a:srgbClr val="266196"/>
              </a:solidFill>
            </a:rPr>
            <a:t>– 9 obszarów działań</a:t>
          </a:r>
        </a:p>
      </dgm:t>
      <dgm:extLst>
        <a:ext uri="{E40237B7-FDA0-4F09-8148-C483321AD2D9}">
          <dgm14:cNvPr xmlns:dgm14="http://schemas.microsoft.com/office/drawing/2010/diagram" id="0" name="" descr="Europejski Zielony Ład &#10;– 9 obszarów działań&#10;" title="Schemat"/>
        </a:ext>
      </dgm:extLst>
    </dgm:pt>
    <dgm:pt modelId="{96C03702-361C-4FF0-8B1A-793356C44E3F}" type="parTrans" cxnId="{9CCB9869-18C3-42AB-B8A2-7E1A846B8EF0}">
      <dgm:prSet/>
      <dgm:spPr/>
      <dgm:t>
        <a:bodyPr/>
        <a:lstStyle/>
        <a:p>
          <a:endParaRPr lang="pl-PL" sz="1200"/>
        </a:p>
      </dgm:t>
    </dgm:pt>
    <dgm:pt modelId="{A29A6C70-6815-44B1-972E-100E509437AB}" type="sibTrans" cxnId="{9CCB9869-18C3-42AB-B8A2-7E1A846B8EF0}">
      <dgm:prSet/>
      <dgm:spPr/>
      <dgm:t>
        <a:bodyPr/>
        <a:lstStyle/>
        <a:p>
          <a:endParaRPr lang="pl-PL" sz="1200"/>
        </a:p>
      </dgm:t>
    </dgm:pt>
    <dgm:pt modelId="{C082EC89-C735-4976-8ED3-3299808B8FB5}">
      <dgm:prSet custT="1"/>
      <dgm:spPr/>
      <dgm:t>
        <a:bodyPr/>
        <a:lstStyle/>
        <a:p>
          <a:pPr algn="ctr"/>
          <a:r>
            <a:rPr lang="pl-PL" sz="1600" b="1" dirty="0">
              <a:solidFill>
                <a:srgbClr val="266196"/>
              </a:solidFill>
            </a:rPr>
            <a:t>Różnorodność biologiczna</a:t>
          </a:r>
          <a:r>
            <a:rPr lang="pl-PL" sz="1600" dirty="0">
              <a:solidFill>
                <a:srgbClr val="266196"/>
              </a:solidFill>
            </a:rPr>
            <a:t> </a:t>
          </a:r>
        </a:p>
      </dgm:t>
      <dgm:extLst>
        <a:ext uri="{E40237B7-FDA0-4F09-8148-C483321AD2D9}">
          <dgm14:cNvPr xmlns:dgm14="http://schemas.microsoft.com/office/drawing/2010/diagram" id="0" name="" descr="Różnorodność biologiczna &#10;"/>
        </a:ext>
      </dgm:extLst>
    </dgm:pt>
    <dgm:pt modelId="{A171F10B-5FD9-4B74-AA16-BC28A09F87EC}" type="parTrans" cxnId="{6E89CEA0-5DF5-4CCF-B8ED-1C163B92476F}">
      <dgm:prSet/>
      <dgm:spPr/>
      <dgm:t>
        <a:bodyPr/>
        <a:lstStyle/>
        <a:p>
          <a:endParaRPr lang="pl-PL" sz="1200"/>
        </a:p>
      </dgm:t>
    </dgm:pt>
    <dgm:pt modelId="{35C53D8C-10F9-42CC-962A-3B3E063AE43D}" type="sibTrans" cxnId="{6E89CEA0-5DF5-4CCF-B8ED-1C163B92476F}">
      <dgm:prSet/>
      <dgm:spPr/>
      <dgm:t>
        <a:bodyPr/>
        <a:lstStyle/>
        <a:p>
          <a:endParaRPr lang="pl-PL" sz="1200"/>
        </a:p>
      </dgm:t>
    </dgm:pt>
    <dgm:pt modelId="{5AD81989-7689-4784-A7C8-D73CDA7C151C}">
      <dgm:prSet custT="1"/>
      <dgm:spPr/>
      <dgm:t>
        <a:bodyPr/>
        <a:lstStyle/>
        <a:p>
          <a:pPr algn="ctr"/>
          <a:r>
            <a:rPr lang="pl-PL" sz="1600" dirty="0">
              <a:solidFill>
                <a:srgbClr val="266196"/>
              </a:solidFill>
            </a:rPr>
            <a:t>Od pola do stołu</a:t>
          </a:r>
        </a:p>
      </dgm:t>
      <dgm:extLst>
        <a:ext uri="{E40237B7-FDA0-4F09-8148-C483321AD2D9}">
          <dgm14:cNvPr xmlns:dgm14="http://schemas.microsoft.com/office/drawing/2010/diagram" id="0" name="" descr="Od pola do stołu&#10;"/>
        </a:ext>
      </dgm:extLst>
    </dgm:pt>
    <dgm:pt modelId="{A2653554-9769-4394-B4A9-46B8B27438A4}" type="parTrans" cxnId="{54BAABAC-AD65-47C4-90D8-A936F40821E2}">
      <dgm:prSet/>
      <dgm:spPr/>
      <dgm:t>
        <a:bodyPr/>
        <a:lstStyle/>
        <a:p>
          <a:endParaRPr lang="pl-PL" sz="1200"/>
        </a:p>
      </dgm:t>
    </dgm:pt>
    <dgm:pt modelId="{8964C3D4-8A25-4BDE-A1BB-F26B68DDEE16}" type="sibTrans" cxnId="{54BAABAC-AD65-47C4-90D8-A936F40821E2}">
      <dgm:prSet/>
      <dgm:spPr/>
      <dgm:t>
        <a:bodyPr/>
        <a:lstStyle/>
        <a:p>
          <a:endParaRPr lang="pl-PL" sz="1200"/>
        </a:p>
      </dgm:t>
    </dgm:pt>
    <dgm:pt modelId="{E471C1D5-A994-4455-A5C0-E50E7B96FF41}">
      <dgm:prSet custT="1"/>
      <dgm:spPr/>
      <dgm:t>
        <a:bodyPr/>
        <a:lstStyle/>
        <a:p>
          <a:pPr algn="ctr"/>
          <a:r>
            <a:rPr lang="pl-PL" sz="1600" dirty="0">
              <a:solidFill>
                <a:srgbClr val="266196"/>
              </a:solidFill>
            </a:rPr>
            <a:t>Rolnictwo zrównoważone</a:t>
          </a:r>
        </a:p>
      </dgm:t>
      <dgm:extLst>
        <a:ext uri="{E40237B7-FDA0-4F09-8148-C483321AD2D9}">
          <dgm14:cNvPr xmlns:dgm14="http://schemas.microsoft.com/office/drawing/2010/diagram" id="0" name="" descr="Rolnictwo zrównoważone&#10;"/>
        </a:ext>
      </dgm:extLst>
    </dgm:pt>
    <dgm:pt modelId="{D6646F46-5FFD-4D35-8406-F6F4C3662053}" type="parTrans" cxnId="{8ED0A4BF-A8AC-4855-ADBE-B49E8E9A1570}">
      <dgm:prSet/>
      <dgm:spPr/>
      <dgm:t>
        <a:bodyPr/>
        <a:lstStyle/>
        <a:p>
          <a:endParaRPr lang="pl-PL" sz="1200"/>
        </a:p>
      </dgm:t>
    </dgm:pt>
    <dgm:pt modelId="{A1243BA8-B1A1-4C07-963C-7A9621BB06B1}" type="sibTrans" cxnId="{8ED0A4BF-A8AC-4855-ADBE-B49E8E9A1570}">
      <dgm:prSet/>
      <dgm:spPr/>
      <dgm:t>
        <a:bodyPr/>
        <a:lstStyle/>
        <a:p>
          <a:endParaRPr lang="pl-PL" sz="1200"/>
        </a:p>
      </dgm:t>
    </dgm:pt>
    <dgm:pt modelId="{412575C5-1285-4D14-AEF5-5519B8913BBB}">
      <dgm:prSet custT="1"/>
      <dgm:spPr/>
      <dgm:t>
        <a:bodyPr/>
        <a:lstStyle/>
        <a:p>
          <a:pPr algn="ctr"/>
          <a:r>
            <a:rPr lang="pl-PL" sz="1600" b="1" dirty="0">
              <a:solidFill>
                <a:srgbClr val="266196"/>
              </a:solidFill>
            </a:rPr>
            <a:t>Czysta energia</a:t>
          </a:r>
          <a:r>
            <a:rPr lang="pl-PL" sz="1600" dirty="0">
              <a:solidFill>
                <a:srgbClr val="266196"/>
              </a:solidFill>
            </a:rPr>
            <a:t> </a:t>
          </a:r>
        </a:p>
      </dgm:t>
      <dgm:extLst>
        <a:ext uri="{E40237B7-FDA0-4F09-8148-C483321AD2D9}">
          <dgm14:cNvPr xmlns:dgm14="http://schemas.microsoft.com/office/drawing/2010/diagram" id="0" name="" descr="Czysta energia &#10;"/>
        </a:ext>
      </dgm:extLst>
    </dgm:pt>
    <dgm:pt modelId="{0CD1F4F7-1E66-41E4-BF43-D0E8ADBC783A}" type="parTrans" cxnId="{88C1BFAE-0BA7-4377-A930-ABD9FF7BF3D1}">
      <dgm:prSet/>
      <dgm:spPr/>
      <dgm:t>
        <a:bodyPr/>
        <a:lstStyle/>
        <a:p>
          <a:endParaRPr lang="pl-PL" sz="1200"/>
        </a:p>
      </dgm:t>
    </dgm:pt>
    <dgm:pt modelId="{3F436C2D-38B3-4049-A140-7107A7F2C946}" type="sibTrans" cxnId="{88C1BFAE-0BA7-4377-A930-ABD9FF7BF3D1}">
      <dgm:prSet/>
      <dgm:spPr/>
      <dgm:t>
        <a:bodyPr/>
        <a:lstStyle/>
        <a:p>
          <a:endParaRPr lang="pl-PL" sz="1200"/>
        </a:p>
      </dgm:t>
    </dgm:pt>
    <dgm:pt modelId="{CC94AF65-3252-4769-8DA8-B26D8FB0A9C7}">
      <dgm:prSet custT="1"/>
      <dgm:spPr/>
      <dgm:t>
        <a:bodyPr/>
        <a:lstStyle/>
        <a:p>
          <a:pPr algn="ctr"/>
          <a:r>
            <a:rPr lang="pl-PL" sz="1600" dirty="0">
              <a:solidFill>
                <a:srgbClr val="266196"/>
              </a:solidFill>
            </a:rPr>
            <a:t>Zrównoważony przemysł</a:t>
          </a:r>
        </a:p>
      </dgm:t>
      <dgm:extLst>
        <a:ext uri="{E40237B7-FDA0-4F09-8148-C483321AD2D9}">
          <dgm14:cNvPr xmlns:dgm14="http://schemas.microsoft.com/office/drawing/2010/diagram" id="0" name="" descr="Zrównoważony przemysł&#10;"/>
        </a:ext>
      </dgm:extLst>
    </dgm:pt>
    <dgm:pt modelId="{895655CE-B9F3-4DE5-A29F-BF510FDC74ED}" type="parTrans" cxnId="{23641A2A-DF60-4727-9B12-B553806C0B96}">
      <dgm:prSet/>
      <dgm:spPr/>
      <dgm:t>
        <a:bodyPr/>
        <a:lstStyle/>
        <a:p>
          <a:endParaRPr lang="pl-PL" sz="1200"/>
        </a:p>
      </dgm:t>
    </dgm:pt>
    <dgm:pt modelId="{DF4B468F-597C-4535-B75C-1AF3FC4FA32E}" type="sibTrans" cxnId="{23641A2A-DF60-4727-9B12-B553806C0B96}">
      <dgm:prSet/>
      <dgm:spPr/>
      <dgm:t>
        <a:bodyPr/>
        <a:lstStyle/>
        <a:p>
          <a:endParaRPr lang="pl-PL" sz="1200"/>
        </a:p>
      </dgm:t>
    </dgm:pt>
    <dgm:pt modelId="{A3F8F4E9-8408-44C0-8949-5D8CE85925A6}">
      <dgm:prSet custT="1"/>
      <dgm:spPr/>
      <dgm:t>
        <a:bodyPr/>
        <a:lstStyle/>
        <a:p>
          <a:pPr algn="ctr"/>
          <a:r>
            <a:rPr lang="pl-PL" sz="1600" b="1" dirty="0">
              <a:solidFill>
                <a:srgbClr val="266196"/>
              </a:solidFill>
            </a:rPr>
            <a:t>Budowa i renowacja</a:t>
          </a:r>
          <a:endParaRPr lang="pl-PL" sz="1600" dirty="0">
            <a:solidFill>
              <a:srgbClr val="266196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Budowa i renowacja&#10;"/>
        </a:ext>
      </dgm:extLst>
    </dgm:pt>
    <dgm:pt modelId="{31B1F612-AC9E-462F-BD46-7793822044BF}" type="parTrans" cxnId="{F11171C7-9E4C-43A2-B4B4-DA0278C3C012}">
      <dgm:prSet/>
      <dgm:spPr/>
      <dgm:t>
        <a:bodyPr/>
        <a:lstStyle/>
        <a:p>
          <a:endParaRPr lang="pl-PL" sz="1200"/>
        </a:p>
      </dgm:t>
    </dgm:pt>
    <dgm:pt modelId="{B5569639-CD92-40EC-BF5C-B4607265110A}" type="sibTrans" cxnId="{F11171C7-9E4C-43A2-B4B4-DA0278C3C012}">
      <dgm:prSet/>
      <dgm:spPr/>
      <dgm:t>
        <a:bodyPr/>
        <a:lstStyle/>
        <a:p>
          <a:endParaRPr lang="pl-PL" sz="1200"/>
        </a:p>
      </dgm:t>
    </dgm:pt>
    <dgm:pt modelId="{702843C6-FC9F-4766-BD4E-AED69690A103}">
      <dgm:prSet custT="1"/>
      <dgm:spPr/>
      <dgm:t>
        <a:bodyPr/>
        <a:lstStyle/>
        <a:p>
          <a:pPr algn="ctr"/>
          <a:r>
            <a:rPr lang="pl-PL" sz="1600" b="1" dirty="0">
              <a:solidFill>
                <a:srgbClr val="266196"/>
              </a:solidFill>
            </a:rPr>
            <a:t>Zrównoważona mobilność</a:t>
          </a:r>
          <a:endParaRPr lang="pl-PL" sz="1600" dirty="0">
            <a:solidFill>
              <a:srgbClr val="266196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Zrównoważona mobilność&#10;"/>
        </a:ext>
      </dgm:extLst>
    </dgm:pt>
    <dgm:pt modelId="{0D800EE5-EFD8-453F-AE92-1066C9F28A6E}" type="parTrans" cxnId="{7C661A30-4EEF-44E9-8149-B433708152F3}">
      <dgm:prSet/>
      <dgm:spPr/>
      <dgm:t>
        <a:bodyPr/>
        <a:lstStyle/>
        <a:p>
          <a:endParaRPr lang="pl-PL" sz="1200"/>
        </a:p>
      </dgm:t>
    </dgm:pt>
    <dgm:pt modelId="{F5E83241-33C6-4476-ACBC-5A6C320D092A}" type="sibTrans" cxnId="{7C661A30-4EEF-44E9-8149-B433708152F3}">
      <dgm:prSet/>
      <dgm:spPr/>
      <dgm:t>
        <a:bodyPr/>
        <a:lstStyle/>
        <a:p>
          <a:endParaRPr lang="pl-PL" sz="1200"/>
        </a:p>
      </dgm:t>
    </dgm:pt>
    <dgm:pt modelId="{1B103B52-ACBC-4D4A-A3E0-1F36DDACE31C}">
      <dgm:prSet custT="1"/>
      <dgm:spPr/>
      <dgm:t>
        <a:bodyPr/>
        <a:lstStyle/>
        <a:p>
          <a:pPr algn="ctr"/>
          <a:r>
            <a:rPr lang="pl-PL" sz="1600" b="1" dirty="0">
              <a:solidFill>
                <a:srgbClr val="266196"/>
              </a:solidFill>
            </a:rPr>
            <a:t>Eliminowanie zanieczyszczeń</a:t>
          </a:r>
          <a:endParaRPr lang="pl-PL" sz="1600" dirty="0">
            <a:solidFill>
              <a:srgbClr val="266196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Eliminowanie zanieczyszczeń&#10;"/>
        </a:ext>
      </dgm:extLst>
    </dgm:pt>
    <dgm:pt modelId="{259E96EB-A0CF-4FC9-8C6A-5D109637BF78}" type="parTrans" cxnId="{5247B184-7ABE-4EB3-96F1-FFBA70C891CD}">
      <dgm:prSet/>
      <dgm:spPr/>
      <dgm:t>
        <a:bodyPr/>
        <a:lstStyle/>
        <a:p>
          <a:endParaRPr lang="pl-PL" sz="1200"/>
        </a:p>
      </dgm:t>
    </dgm:pt>
    <dgm:pt modelId="{A8C8DFB7-E184-4411-95D9-6841C10D63F6}" type="sibTrans" cxnId="{5247B184-7ABE-4EB3-96F1-FFBA70C891CD}">
      <dgm:prSet/>
      <dgm:spPr/>
      <dgm:t>
        <a:bodyPr/>
        <a:lstStyle/>
        <a:p>
          <a:endParaRPr lang="pl-PL" sz="1200"/>
        </a:p>
      </dgm:t>
    </dgm:pt>
    <dgm:pt modelId="{572912B9-B021-4C5B-A71D-D4EDBD1C927E}">
      <dgm:prSet custT="1"/>
      <dgm:spPr/>
      <dgm:t>
        <a:bodyPr/>
        <a:lstStyle/>
        <a:p>
          <a:pPr algn="ctr"/>
          <a:r>
            <a:rPr lang="pl-PL" sz="1600" b="1" dirty="0">
              <a:solidFill>
                <a:srgbClr val="266196"/>
              </a:solidFill>
            </a:rPr>
            <a:t>Działania w dziedzinie klimatu</a:t>
          </a:r>
          <a:endParaRPr lang="pl-PL" sz="1600" dirty="0">
            <a:solidFill>
              <a:srgbClr val="266196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Działania w dziedzinie klimatu&#10;"/>
        </a:ext>
      </dgm:extLst>
    </dgm:pt>
    <dgm:pt modelId="{74790802-0AB8-42E5-9FD0-B40C041F4C4D}" type="parTrans" cxnId="{F752DC03-90D2-4829-AA91-B84825296724}">
      <dgm:prSet/>
      <dgm:spPr/>
      <dgm:t>
        <a:bodyPr/>
        <a:lstStyle/>
        <a:p>
          <a:endParaRPr lang="pl-PL" sz="1200"/>
        </a:p>
      </dgm:t>
    </dgm:pt>
    <dgm:pt modelId="{983C9D28-9549-4772-B852-BFC8FF9BE543}" type="sibTrans" cxnId="{F752DC03-90D2-4829-AA91-B84825296724}">
      <dgm:prSet/>
      <dgm:spPr/>
      <dgm:t>
        <a:bodyPr/>
        <a:lstStyle/>
        <a:p>
          <a:endParaRPr lang="pl-PL" sz="1200"/>
        </a:p>
      </dgm:t>
    </dgm:pt>
    <dgm:pt modelId="{BF9889F7-750A-4FCC-A82B-AD0D974B58C9}" type="pres">
      <dgm:prSet presAssocID="{FBF18803-AAF1-470E-9DB4-C1B99F968EE3}" presName="vert0" presStyleCnt="0">
        <dgm:presLayoutVars>
          <dgm:dir/>
          <dgm:animOne val="branch"/>
          <dgm:animLvl val="lvl"/>
        </dgm:presLayoutVars>
      </dgm:prSet>
      <dgm:spPr/>
    </dgm:pt>
    <dgm:pt modelId="{B630865C-17B9-4D06-978E-AB219C5665E5}" type="pres">
      <dgm:prSet presAssocID="{B6393AF6-C876-42C9-ACA1-6C4E74B1386A}" presName="thickLine" presStyleLbl="alignNode1" presStyleIdx="0" presStyleCnt="1"/>
      <dgm:spPr/>
    </dgm:pt>
    <dgm:pt modelId="{550326CC-DE8F-49D9-B32D-CA4019EE685F}" type="pres">
      <dgm:prSet presAssocID="{B6393AF6-C876-42C9-ACA1-6C4E74B1386A}" presName="horz1" presStyleCnt="0"/>
      <dgm:spPr/>
    </dgm:pt>
    <dgm:pt modelId="{D3FD39CD-EA2F-4E1C-BF60-D51CC6F2C353}" type="pres">
      <dgm:prSet presAssocID="{B6393AF6-C876-42C9-ACA1-6C4E74B1386A}" presName="tx1" presStyleLbl="revTx" presStyleIdx="0" presStyleCnt="10" custScaleX="274712" custLinFactNeighborX="0"/>
      <dgm:spPr/>
    </dgm:pt>
    <dgm:pt modelId="{0DED2247-D02E-40E6-B453-5B56F57B4072}" type="pres">
      <dgm:prSet presAssocID="{B6393AF6-C876-42C9-ACA1-6C4E74B1386A}" presName="vert1" presStyleCnt="0"/>
      <dgm:spPr/>
    </dgm:pt>
    <dgm:pt modelId="{C04C39BF-FC03-48D9-AAA1-BC34AADD66CD}" type="pres">
      <dgm:prSet presAssocID="{C082EC89-C735-4976-8ED3-3299808B8FB5}" presName="vertSpace2a" presStyleCnt="0"/>
      <dgm:spPr/>
    </dgm:pt>
    <dgm:pt modelId="{3A6C0D3E-AB73-4860-A76D-AD8F215CABDD}" type="pres">
      <dgm:prSet presAssocID="{C082EC89-C735-4976-8ED3-3299808B8FB5}" presName="horz2" presStyleCnt="0"/>
      <dgm:spPr/>
    </dgm:pt>
    <dgm:pt modelId="{FB0180E1-08A5-4F2A-B4CB-8AE978081D0E}" type="pres">
      <dgm:prSet presAssocID="{C082EC89-C735-4976-8ED3-3299808B8FB5}" presName="horzSpace2" presStyleCnt="0"/>
      <dgm:spPr/>
    </dgm:pt>
    <dgm:pt modelId="{BCF1355F-3D22-4755-8C13-07ACB2FD0D63}" type="pres">
      <dgm:prSet presAssocID="{C082EC89-C735-4976-8ED3-3299808B8FB5}" presName="tx2" presStyleLbl="revTx" presStyleIdx="1" presStyleCnt="10"/>
      <dgm:spPr/>
    </dgm:pt>
    <dgm:pt modelId="{DAAA6351-E6EA-49C9-A158-AAE6E54B6C4E}" type="pres">
      <dgm:prSet presAssocID="{C082EC89-C735-4976-8ED3-3299808B8FB5}" presName="vert2" presStyleCnt="0"/>
      <dgm:spPr/>
    </dgm:pt>
    <dgm:pt modelId="{B95A7EFC-BA42-4BBB-80F4-0852B391A0FD}" type="pres">
      <dgm:prSet presAssocID="{C082EC89-C735-4976-8ED3-3299808B8FB5}" presName="thinLine2b" presStyleLbl="callout" presStyleIdx="0" presStyleCnt="9"/>
      <dgm:spPr/>
    </dgm:pt>
    <dgm:pt modelId="{833F7561-2A09-4FB0-A127-59766C3B53F3}" type="pres">
      <dgm:prSet presAssocID="{C082EC89-C735-4976-8ED3-3299808B8FB5}" presName="vertSpace2b" presStyleCnt="0"/>
      <dgm:spPr/>
    </dgm:pt>
    <dgm:pt modelId="{7EE25D7D-2006-438B-9C63-A1CC7F9D50A1}" type="pres">
      <dgm:prSet presAssocID="{5AD81989-7689-4784-A7C8-D73CDA7C151C}" presName="horz2" presStyleCnt="0"/>
      <dgm:spPr/>
    </dgm:pt>
    <dgm:pt modelId="{82D54DCD-4557-4931-B283-807E992ABAFE}" type="pres">
      <dgm:prSet presAssocID="{5AD81989-7689-4784-A7C8-D73CDA7C151C}" presName="horzSpace2" presStyleCnt="0"/>
      <dgm:spPr/>
    </dgm:pt>
    <dgm:pt modelId="{41201DF0-2230-45E7-A1F0-804153B43E4E}" type="pres">
      <dgm:prSet presAssocID="{5AD81989-7689-4784-A7C8-D73CDA7C151C}" presName="tx2" presStyleLbl="revTx" presStyleIdx="2" presStyleCnt="10"/>
      <dgm:spPr/>
    </dgm:pt>
    <dgm:pt modelId="{9DC3A287-F5FF-446A-BF9B-2C8315922D02}" type="pres">
      <dgm:prSet presAssocID="{5AD81989-7689-4784-A7C8-D73CDA7C151C}" presName="vert2" presStyleCnt="0"/>
      <dgm:spPr/>
    </dgm:pt>
    <dgm:pt modelId="{C04A55DD-5C42-48C7-9EAC-3A3247540F88}" type="pres">
      <dgm:prSet presAssocID="{5AD81989-7689-4784-A7C8-D73CDA7C151C}" presName="thinLine2b" presStyleLbl="callout" presStyleIdx="1" presStyleCnt="9"/>
      <dgm:spPr/>
    </dgm:pt>
    <dgm:pt modelId="{9F4B14EA-719D-4F34-9D47-3F701B15D5FA}" type="pres">
      <dgm:prSet presAssocID="{5AD81989-7689-4784-A7C8-D73CDA7C151C}" presName="vertSpace2b" presStyleCnt="0"/>
      <dgm:spPr/>
    </dgm:pt>
    <dgm:pt modelId="{720AB9E9-EC49-468D-9289-F5C9A39B49D3}" type="pres">
      <dgm:prSet presAssocID="{E471C1D5-A994-4455-A5C0-E50E7B96FF41}" presName="horz2" presStyleCnt="0"/>
      <dgm:spPr/>
    </dgm:pt>
    <dgm:pt modelId="{C34B356B-1262-445F-A70E-C15F4EC93427}" type="pres">
      <dgm:prSet presAssocID="{E471C1D5-A994-4455-A5C0-E50E7B96FF41}" presName="horzSpace2" presStyleCnt="0"/>
      <dgm:spPr/>
    </dgm:pt>
    <dgm:pt modelId="{CD19DE5C-0667-4599-AF36-1C1B019328F8}" type="pres">
      <dgm:prSet presAssocID="{E471C1D5-A994-4455-A5C0-E50E7B96FF41}" presName="tx2" presStyleLbl="revTx" presStyleIdx="3" presStyleCnt="10"/>
      <dgm:spPr/>
    </dgm:pt>
    <dgm:pt modelId="{D9A33D36-0D73-4868-AE9F-488C5C5FF61A}" type="pres">
      <dgm:prSet presAssocID="{E471C1D5-A994-4455-A5C0-E50E7B96FF41}" presName="vert2" presStyleCnt="0"/>
      <dgm:spPr/>
    </dgm:pt>
    <dgm:pt modelId="{54909FF0-FF15-4BD1-87EC-1B6C411F4B15}" type="pres">
      <dgm:prSet presAssocID="{E471C1D5-A994-4455-A5C0-E50E7B96FF41}" presName="thinLine2b" presStyleLbl="callout" presStyleIdx="2" presStyleCnt="9"/>
      <dgm:spPr/>
    </dgm:pt>
    <dgm:pt modelId="{49BA01AB-9D60-4E30-A7B5-26DAB04D2893}" type="pres">
      <dgm:prSet presAssocID="{E471C1D5-A994-4455-A5C0-E50E7B96FF41}" presName="vertSpace2b" presStyleCnt="0"/>
      <dgm:spPr/>
    </dgm:pt>
    <dgm:pt modelId="{795AEE27-2CFB-4C0B-A545-6D5086AE5FEE}" type="pres">
      <dgm:prSet presAssocID="{412575C5-1285-4D14-AEF5-5519B8913BBB}" presName="horz2" presStyleCnt="0"/>
      <dgm:spPr/>
    </dgm:pt>
    <dgm:pt modelId="{1E0EC7D2-3AD5-453B-BC5A-7A96C45FB9D6}" type="pres">
      <dgm:prSet presAssocID="{412575C5-1285-4D14-AEF5-5519B8913BBB}" presName="horzSpace2" presStyleCnt="0"/>
      <dgm:spPr/>
    </dgm:pt>
    <dgm:pt modelId="{23CDF1A1-6010-46D4-9227-4B77A3A0AD08}" type="pres">
      <dgm:prSet presAssocID="{412575C5-1285-4D14-AEF5-5519B8913BBB}" presName="tx2" presStyleLbl="revTx" presStyleIdx="4" presStyleCnt="10"/>
      <dgm:spPr/>
    </dgm:pt>
    <dgm:pt modelId="{DD576694-8203-4EA3-BB9B-7BE25455938C}" type="pres">
      <dgm:prSet presAssocID="{412575C5-1285-4D14-AEF5-5519B8913BBB}" presName="vert2" presStyleCnt="0"/>
      <dgm:spPr/>
    </dgm:pt>
    <dgm:pt modelId="{458BDC1F-42DD-46C1-8410-0D05262A3418}" type="pres">
      <dgm:prSet presAssocID="{412575C5-1285-4D14-AEF5-5519B8913BBB}" presName="thinLine2b" presStyleLbl="callout" presStyleIdx="3" presStyleCnt="9"/>
      <dgm:spPr/>
    </dgm:pt>
    <dgm:pt modelId="{2F73D741-780F-4B01-AA72-DD672D7B1F83}" type="pres">
      <dgm:prSet presAssocID="{412575C5-1285-4D14-AEF5-5519B8913BBB}" presName="vertSpace2b" presStyleCnt="0"/>
      <dgm:spPr/>
    </dgm:pt>
    <dgm:pt modelId="{414029D3-8E24-407E-A2BD-1C41B430FBC9}" type="pres">
      <dgm:prSet presAssocID="{CC94AF65-3252-4769-8DA8-B26D8FB0A9C7}" presName="horz2" presStyleCnt="0"/>
      <dgm:spPr/>
    </dgm:pt>
    <dgm:pt modelId="{4956D30B-3BD0-4168-9282-EF2CA1C4951D}" type="pres">
      <dgm:prSet presAssocID="{CC94AF65-3252-4769-8DA8-B26D8FB0A9C7}" presName="horzSpace2" presStyleCnt="0"/>
      <dgm:spPr/>
    </dgm:pt>
    <dgm:pt modelId="{3F9C3776-45D7-4FA1-BADC-6C6217D56D81}" type="pres">
      <dgm:prSet presAssocID="{CC94AF65-3252-4769-8DA8-B26D8FB0A9C7}" presName="tx2" presStyleLbl="revTx" presStyleIdx="5" presStyleCnt="10"/>
      <dgm:spPr/>
    </dgm:pt>
    <dgm:pt modelId="{01E064A0-808E-49E6-B9AC-F8CDC6BEB395}" type="pres">
      <dgm:prSet presAssocID="{CC94AF65-3252-4769-8DA8-B26D8FB0A9C7}" presName="vert2" presStyleCnt="0"/>
      <dgm:spPr/>
    </dgm:pt>
    <dgm:pt modelId="{B3D50CF1-7FBC-4528-86FA-BB9A1D0520E3}" type="pres">
      <dgm:prSet presAssocID="{CC94AF65-3252-4769-8DA8-B26D8FB0A9C7}" presName="thinLine2b" presStyleLbl="callout" presStyleIdx="4" presStyleCnt="9"/>
      <dgm:spPr/>
    </dgm:pt>
    <dgm:pt modelId="{FC64E0A0-B4DD-4AF7-9C7A-5A2EB0A09EC0}" type="pres">
      <dgm:prSet presAssocID="{CC94AF65-3252-4769-8DA8-B26D8FB0A9C7}" presName="vertSpace2b" presStyleCnt="0"/>
      <dgm:spPr/>
    </dgm:pt>
    <dgm:pt modelId="{438EA1D9-2332-48D8-A258-2B29418BF125}" type="pres">
      <dgm:prSet presAssocID="{A3F8F4E9-8408-44C0-8949-5D8CE85925A6}" presName="horz2" presStyleCnt="0"/>
      <dgm:spPr/>
    </dgm:pt>
    <dgm:pt modelId="{133E8E8D-822A-4E51-89B6-1583548742BB}" type="pres">
      <dgm:prSet presAssocID="{A3F8F4E9-8408-44C0-8949-5D8CE85925A6}" presName="horzSpace2" presStyleCnt="0"/>
      <dgm:spPr/>
    </dgm:pt>
    <dgm:pt modelId="{0774BB4A-7FA3-4325-9D43-000BC607633A}" type="pres">
      <dgm:prSet presAssocID="{A3F8F4E9-8408-44C0-8949-5D8CE85925A6}" presName="tx2" presStyleLbl="revTx" presStyleIdx="6" presStyleCnt="10"/>
      <dgm:spPr/>
    </dgm:pt>
    <dgm:pt modelId="{4541B92D-7A70-4F07-AA4B-93AF29EDECCF}" type="pres">
      <dgm:prSet presAssocID="{A3F8F4E9-8408-44C0-8949-5D8CE85925A6}" presName="vert2" presStyleCnt="0"/>
      <dgm:spPr/>
    </dgm:pt>
    <dgm:pt modelId="{EB76E409-4100-46B7-8F2A-6B990CA8EB0F}" type="pres">
      <dgm:prSet presAssocID="{A3F8F4E9-8408-44C0-8949-5D8CE85925A6}" presName="thinLine2b" presStyleLbl="callout" presStyleIdx="5" presStyleCnt="9"/>
      <dgm:spPr/>
    </dgm:pt>
    <dgm:pt modelId="{BEEF50F1-276F-4D42-86A8-8B445C60CD85}" type="pres">
      <dgm:prSet presAssocID="{A3F8F4E9-8408-44C0-8949-5D8CE85925A6}" presName="vertSpace2b" presStyleCnt="0"/>
      <dgm:spPr/>
    </dgm:pt>
    <dgm:pt modelId="{F57CA59A-3A4F-4EAF-A020-18AACFA911C8}" type="pres">
      <dgm:prSet presAssocID="{702843C6-FC9F-4766-BD4E-AED69690A103}" presName="horz2" presStyleCnt="0"/>
      <dgm:spPr/>
    </dgm:pt>
    <dgm:pt modelId="{C75BF491-721B-4F4B-ACF5-96BB5F3D270A}" type="pres">
      <dgm:prSet presAssocID="{702843C6-FC9F-4766-BD4E-AED69690A103}" presName="horzSpace2" presStyleCnt="0"/>
      <dgm:spPr/>
    </dgm:pt>
    <dgm:pt modelId="{BEC1DA4E-F638-43BB-8E63-5C841A14B19E}" type="pres">
      <dgm:prSet presAssocID="{702843C6-FC9F-4766-BD4E-AED69690A103}" presName="tx2" presStyleLbl="revTx" presStyleIdx="7" presStyleCnt="10"/>
      <dgm:spPr/>
    </dgm:pt>
    <dgm:pt modelId="{2613CE9E-CF44-4E8E-A218-FCC54CE88A6A}" type="pres">
      <dgm:prSet presAssocID="{702843C6-FC9F-4766-BD4E-AED69690A103}" presName="vert2" presStyleCnt="0"/>
      <dgm:spPr/>
    </dgm:pt>
    <dgm:pt modelId="{F794D826-5B47-4B4E-96A0-980053A1CECB}" type="pres">
      <dgm:prSet presAssocID="{702843C6-FC9F-4766-BD4E-AED69690A103}" presName="thinLine2b" presStyleLbl="callout" presStyleIdx="6" presStyleCnt="9"/>
      <dgm:spPr/>
    </dgm:pt>
    <dgm:pt modelId="{D8BCF17E-BF7A-4A21-BE57-5A25DC529247}" type="pres">
      <dgm:prSet presAssocID="{702843C6-FC9F-4766-BD4E-AED69690A103}" presName="vertSpace2b" presStyleCnt="0"/>
      <dgm:spPr/>
    </dgm:pt>
    <dgm:pt modelId="{23A3874C-5358-4919-963D-DE35FEFC9B13}" type="pres">
      <dgm:prSet presAssocID="{1B103B52-ACBC-4D4A-A3E0-1F36DDACE31C}" presName="horz2" presStyleCnt="0"/>
      <dgm:spPr/>
    </dgm:pt>
    <dgm:pt modelId="{06EA040C-CFC8-4C80-916B-0AB6FD903F16}" type="pres">
      <dgm:prSet presAssocID="{1B103B52-ACBC-4D4A-A3E0-1F36DDACE31C}" presName="horzSpace2" presStyleCnt="0"/>
      <dgm:spPr/>
    </dgm:pt>
    <dgm:pt modelId="{BABDF04B-64D2-4372-94BE-83A390D9B0A1}" type="pres">
      <dgm:prSet presAssocID="{1B103B52-ACBC-4D4A-A3E0-1F36DDACE31C}" presName="tx2" presStyleLbl="revTx" presStyleIdx="8" presStyleCnt="10" custLinFactNeighborY="-8626"/>
      <dgm:spPr/>
    </dgm:pt>
    <dgm:pt modelId="{C599D912-710E-4956-8461-5BFC3BFDEE2A}" type="pres">
      <dgm:prSet presAssocID="{1B103B52-ACBC-4D4A-A3E0-1F36DDACE31C}" presName="vert2" presStyleCnt="0"/>
      <dgm:spPr/>
    </dgm:pt>
    <dgm:pt modelId="{97971A25-937D-4740-BFB8-22B9156D708F}" type="pres">
      <dgm:prSet presAssocID="{1B103B52-ACBC-4D4A-A3E0-1F36DDACE31C}" presName="thinLine2b" presStyleLbl="callout" presStyleIdx="7" presStyleCnt="9"/>
      <dgm:spPr/>
    </dgm:pt>
    <dgm:pt modelId="{834016E5-325E-4E7C-8095-3AEB34759C37}" type="pres">
      <dgm:prSet presAssocID="{1B103B52-ACBC-4D4A-A3E0-1F36DDACE31C}" presName="vertSpace2b" presStyleCnt="0"/>
      <dgm:spPr/>
    </dgm:pt>
    <dgm:pt modelId="{6FBC04D5-953A-4220-A796-CED447EB211D}" type="pres">
      <dgm:prSet presAssocID="{572912B9-B021-4C5B-A71D-D4EDBD1C927E}" presName="horz2" presStyleCnt="0"/>
      <dgm:spPr/>
    </dgm:pt>
    <dgm:pt modelId="{85A096BE-C284-4364-AC4C-AF69C813F40F}" type="pres">
      <dgm:prSet presAssocID="{572912B9-B021-4C5B-A71D-D4EDBD1C927E}" presName="horzSpace2" presStyleCnt="0"/>
      <dgm:spPr/>
    </dgm:pt>
    <dgm:pt modelId="{2D6CBDDE-88F8-4F34-B783-BB4F064DEEB8}" type="pres">
      <dgm:prSet presAssocID="{572912B9-B021-4C5B-A71D-D4EDBD1C927E}" presName="tx2" presStyleLbl="revTx" presStyleIdx="9" presStyleCnt="10"/>
      <dgm:spPr/>
    </dgm:pt>
    <dgm:pt modelId="{098D3DC4-158F-4E14-9394-32A05DC4F0E4}" type="pres">
      <dgm:prSet presAssocID="{572912B9-B021-4C5B-A71D-D4EDBD1C927E}" presName="vert2" presStyleCnt="0"/>
      <dgm:spPr/>
    </dgm:pt>
    <dgm:pt modelId="{E67ED597-EDAB-422E-B54A-57A5461CD8D5}" type="pres">
      <dgm:prSet presAssocID="{572912B9-B021-4C5B-A71D-D4EDBD1C927E}" presName="thinLine2b" presStyleLbl="callout" presStyleIdx="8" presStyleCnt="9"/>
      <dgm:spPr/>
    </dgm:pt>
    <dgm:pt modelId="{F13BE7E5-D816-49AC-8693-E3AF004FFFEF}" type="pres">
      <dgm:prSet presAssocID="{572912B9-B021-4C5B-A71D-D4EDBD1C927E}" presName="vertSpace2b" presStyleCnt="0"/>
      <dgm:spPr/>
    </dgm:pt>
  </dgm:ptLst>
  <dgm:cxnLst>
    <dgm:cxn modelId="{F752DC03-90D2-4829-AA91-B84825296724}" srcId="{B6393AF6-C876-42C9-ACA1-6C4E74B1386A}" destId="{572912B9-B021-4C5B-A71D-D4EDBD1C927E}" srcOrd="8" destOrd="0" parTransId="{74790802-0AB8-42E5-9FD0-B40C041F4C4D}" sibTransId="{983C9D28-9549-4772-B852-BFC8FF9BE543}"/>
    <dgm:cxn modelId="{168DD422-12D4-4426-BFF9-D09639E64DC0}" type="presOf" srcId="{702843C6-FC9F-4766-BD4E-AED69690A103}" destId="{BEC1DA4E-F638-43BB-8E63-5C841A14B19E}" srcOrd="0" destOrd="0" presId="urn:microsoft.com/office/officeart/2008/layout/LinedList"/>
    <dgm:cxn modelId="{23641A2A-DF60-4727-9B12-B553806C0B96}" srcId="{B6393AF6-C876-42C9-ACA1-6C4E74B1386A}" destId="{CC94AF65-3252-4769-8DA8-B26D8FB0A9C7}" srcOrd="4" destOrd="0" parTransId="{895655CE-B9F3-4DE5-A29F-BF510FDC74ED}" sibTransId="{DF4B468F-597C-4535-B75C-1AF3FC4FA32E}"/>
    <dgm:cxn modelId="{B9232B2E-322A-486C-9DF8-E21A4943FC79}" type="presOf" srcId="{A3F8F4E9-8408-44C0-8949-5D8CE85925A6}" destId="{0774BB4A-7FA3-4325-9D43-000BC607633A}" srcOrd="0" destOrd="0" presId="urn:microsoft.com/office/officeart/2008/layout/LinedList"/>
    <dgm:cxn modelId="{7C661A30-4EEF-44E9-8149-B433708152F3}" srcId="{B6393AF6-C876-42C9-ACA1-6C4E74B1386A}" destId="{702843C6-FC9F-4766-BD4E-AED69690A103}" srcOrd="6" destOrd="0" parTransId="{0D800EE5-EFD8-453F-AE92-1066C9F28A6E}" sibTransId="{F5E83241-33C6-4476-ACBC-5A6C320D092A}"/>
    <dgm:cxn modelId="{106A2C5F-130E-4B56-93CD-48706771264C}" type="presOf" srcId="{412575C5-1285-4D14-AEF5-5519B8913BBB}" destId="{23CDF1A1-6010-46D4-9227-4B77A3A0AD08}" srcOrd="0" destOrd="0" presId="urn:microsoft.com/office/officeart/2008/layout/LinedList"/>
    <dgm:cxn modelId="{9CCB9869-18C3-42AB-B8A2-7E1A846B8EF0}" srcId="{FBF18803-AAF1-470E-9DB4-C1B99F968EE3}" destId="{B6393AF6-C876-42C9-ACA1-6C4E74B1386A}" srcOrd="0" destOrd="0" parTransId="{96C03702-361C-4FF0-8B1A-793356C44E3F}" sibTransId="{A29A6C70-6815-44B1-972E-100E509437AB}"/>
    <dgm:cxn modelId="{AF6C664E-40D5-4ADC-AA8C-9BE5EF1AC127}" type="presOf" srcId="{FBF18803-AAF1-470E-9DB4-C1B99F968EE3}" destId="{BF9889F7-750A-4FCC-A82B-AD0D974B58C9}" srcOrd="0" destOrd="0" presId="urn:microsoft.com/office/officeart/2008/layout/LinedList"/>
    <dgm:cxn modelId="{497AFB79-D138-4966-87EF-3068E5D0DEF7}" type="presOf" srcId="{C082EC89-C735-4976-8ED3-3299808B8FB5}" destId="{BCF1355F-3D22-4755-8C13-07ACB2FD0D63}" srcOrd="0" destOrd="0" presId="urn:microsoft.com/office/officeart/2008/layout/LinedList"/>
    <dgm:cxn modelId="{5247B184-7ABE-4EB3-96F1-FFBA70C891CD}" srcId="{B6393AF6-C876-42C9-ACA1-6C4E74B1386A}" destId="{1B103B52-ACBC-4D4A-A3E0-1F36DDACE31C}" srcOrd="7" destOrd="0" parTransId="{259E96EB-A0CF-4FC9-8C6A-5D109637BF78}" sibTransId="{A8C8DFB7-E184-4411-95D9-6841C10D63F6}"/>
    <dgm:cxn modelId="{3EF83785-68A0-4F72-8724-0E08132E4ED7}" type="presOf" srcId="{CC94AF65-3252-4769-8DA8-B26D8FB0A9C7}" destId="{3F9C3776-45D7-4FA1-BADC-6C6217D56D81}" srcOrd="0" destOrd="0" presId="urn:microsoft.com/office/officeart/2008/layout/LinedList"/>
    <dgm:cxn modelId="{E7C09B8D-767B-48CE-B7B0-39C203150D3F}" type="presOf" srcId="{1B103B52-ACBC-4D4A-A3E0-1F36DDACE31C}" destId="{BABDF04B-64D2-4372-94BE-83A390D9B0A1}" srcOrd="0" destOrd="0" presId="urn:microsoft.com/office/officeart/2008/layout/LinedList"/>
    <dgm:cxn modelId="{6E89CEA0-5DF5-4CCF-B8ED-1C163B92476F}" srcId="{B6393AF6-C876-42C9-ACA1-6C4E74B1386A}" destId="{C082EC89-C735-4976-8ED3-3299808B8FB5}" srcOrd="0" destOrd="0" parTransId="{A171F10B-5FD9-4B74-AA16-BC28A09F87EC}" sibTransId="{35C53D8C-10F9-42CC-962A-3B3E063AE43D}"/>
    <dgm:cxn modelId="{54BAABAC-AD65-47C4-90D8-A936F40821E2}" srcId="{B6393AF6-C876-42C9-ACA1-6C4E74B1386A}" destId="{5AD81989-7689-4784-A7C8-D73CDA7C151C}" srcOrd="1" destOrd="0" parTransId="{A2653554-9769-4394-B4A9-46B8B27438A4}" sibTransId="{8964C3D4-8A25-4BDE-A1BB-F26B68DDEE16}"/>
    <dgm:cxn modelId="{88C1BFAE-0BA7-4377-A930-ABD9FF7BF3D1}" srcId="{B6393AF6-C876-42C9-ACA1-6C4E74B1386A}" destId="{412575C5-1285-4D14-AEF5-5519B8913BBB}" srcOrd="3" destOrd="0" parTransId="{0CD1F4F7-1E66-41E4-BF43-D0E8ADBC783A}" sibTransId="{3F436C2D-38B3-4049-A140-7107A7F2C946}"/>
    <dgm:cxn modelId="{056959BF-9A20-467A-B658-B1B1FE9925FC}" type="presOf" srcId="{5AD81989-7689-4784-A7C8-D73CDA7C151C}" destId="{41201DF0-2230-45E7-A1F0-804153B43E4E}" srcOrd="0" destOrd="0" presId="urn:microsoft.com/office/officeart/2008/layout/LinedList"/>
    <dgm:cxn modelId="{8ED0A4BF-A8AC-4855-ADBE-B49E8E9A1570}" srcId="{B6393AF6-C876-42C9-ACA1-6C4E74B1386A}" destId="{E471C1D5-A994-4455-A5C0-E50E7B96FF41}" srcOrd="2" destOrd="0" parTransId="{D6646F46-5FFD-4D35-8406-F6F4C3662053}" sibTransId="{A1243BA8-B1A1-4C07-963C-7A9621BB06B1}"/>
    <dgm:cxn modelId="{F11171C7-9E4C-43A2-B4B4-DA0278C3C012}" srcId="{B6393AF6-C876-42C9-ACA1-6C4E74B1386A}" destId="{A3F8F4E9-8408-44C0-8949-5D8CE85925A6}" srcOrd="5" destOrd="0" parTransId="{31B1F612-AC9E-462F-BD46-7793822044BF}" sibTransId="{B5569639-CD92-40EC-BF5C-B4607265110A}"/>
    <dgm:cxn modelId="{970A8CD5-D23D-42F0-9933-C90E2943B9EB}" type="presOf" srcId="{B6393AF6-C876-42C9-ACA1-6C4E74B1386A}" destId="{D3FD39CD-EA2F-4E1C-BF60-D51CC6F2C353}" srcOrd="0" destOrd="0" presId="urn:microsoft.com/office/officeart/2008/layout/LinedList"/>
    <dgm:cxn modelId="{C5ACDAD6-6F91-458E-84DF-B397696DB624}" type="presOf" srcId="{E471C1D5-A994-4455-A5C0-E50E7B96FF41}" destId="{CD19DE5C-0667-4599-AF36-1C1B019328F8}" srcOrd="0" destOrd="0" presId="urn:microsoft.com/office/officeart/2008/layout/LinedList"/>
    <dgm:cxn modelId="{E2FFE1E5-2EF9-46EB-804E-C6FC5462D6F7}" type="presOf" srcId="{572912B9-B021-4C5B-A71D-D4EDBD1C927E}" destId="{2D6CBDDE-88F8-4F34-B783-BB4F064DEEB8}" srcOrd="0" destOrd="0" presId="urn:microsoft.com/office/officeart/2008/layout/LinedList"/>
    <dgm:cxn modelId="{C25A0F52-67F7-4BE4-9EEA-6F0F9CA91405}" type="presParOf" srcId="{BF9889F7-750A-4FCC-A82B-AD0D974B58C9}" destId="{B630865C-17B9-4D06-978E-AB219C5665E5}" srcOrd="0" destOrd="0" presId="urn:microsoft.com/office/officeart/2008/layout/LinedList"/>
    <dgm:cxn modelId="{EAFF0C33-B970-4C66-A5E3-A41FB4D29FB8}" type="presParOf" srcId="{BF9889F7-750A-4FCC-A82B-AD0D974B58C9}" destId="{550326CC-DE8F-49D9-B32D-CA4019EE685F}" srcOrd="1" destOrd="0" presId="urn:microsoft.com/office/officeart/2008/layout/LinedList"/>
    <dgm:cxn modelId="{BE1E89C0-A57F-4F3E-98B3-D109582B78BD}" type="presParOf" srcId="{550326CC-DE8F-49D9-B32D-CA4019EE685F}" destId="{D3FD39CD-EA2F-4E1C-BF60-D51CC6F2C353}" srcOrd="0" destOrd="0" presId="urn:microsoft.com/office/officeart/2008/layout/LinedList"/>
    <dgm:cxn modelId="{E63E7347-3F59-47C7-8D8B-E9A503AB1445}" type="presParOf" srcId="{550326CC-DE8F-49D9-B32D-CA4019EE685F}" destId="{0DED2247-D02E-40E6-B453-5B56F57B4072}" srcOrd="1" destOrd="0" presId="urn:microsoft.com/office/officeart/2008/layout/LinedList"/>
    <dgm:cxn modelId="{409F2677-01CB-48C0-8CBF-44517B11AAE1}" type="presParOf" srcId="{0DED2247-D02E-40E6-B453-5B56F57B4072}" destId="{C04C39BF-FC03-48D9-AAA1-BC34AADD66CD}" srcOrd="0" destOrd="0" presId="urn:microsoft.com/office/officeart/2008/layout/LinedList"/>
    <dgm:cxn modelId="{4800CB6B-68B9-4C02-B7C1-CCFC668C8702}" type="presParOf" srcId="{0DED2247-D02E-40E6-B453-5B56F57B4072}" destId="{3A6C0D3E-AB73-4860-A76D-AD8F215CABDD}" srcOrd="1" destOrd="0" presId="urn:microsoft.com/office/officeart/2008/layout/LinedList"/>
    <dgm:cxn modelId="{F16E8EEC-CEB9-4AFD-BF91-2C31A29182AE}" type="presParOf" srcId="{3A6C0D3E-AB73-4860-A76D-AD8F215CABDD}" destId="{FB0180E1-08A5-4F2A-B4CB-8AE978081D0E}" srcOrd="0" destOrd="0" presId="urn:microsoft.com/office/officeart/2008/layout/LinedList"/>
    <dgm:cxn modelId="{29929463-668B-4943-972F-50AFB332B0CA}" type="presParOf" srcId="{3A6C0D3E-AB73-4860-A76D-AD8F215CABDD}" destId="{BCF1355F-3D22-4755-8C13-07ACB2FD0D63}" srcOrd="1" destOrd="0" presId="urn:microsoft.com/office/officeart/2008/layout/LinedList"/>
    <dgm:cxn modelId="{DAFCC6C7-1822-4C43-9388-A2EE90FD7FC3}" type="presParOf" srcId="{3A6C0D3E-AB73-4860-A76D-AD8F215CABDD}" destId="{DAAA6351-E6EA-49C9-A158-AAE6E54B6C4E}" srcOrd="2" destOrd="0" presId="urn:microsoft.com/office/officeart/2008/layout/LinedList"/>
    <dgm:cxn modelId="{B5D88AD9-AD2C-4886-A5D7-5AAA3D6DF8F9}" type="presParOf" srcId="{0DED2247-D02E-40E6-B453-5B56F57B4072}" destId="{B95A7EFC-BA42-4BBB-80F4-0852B391A0FD}" srcOrd="2" destOrd="0" presId="urn:microsoft.com/office/officeart/2008/layout/LinedList"/>
    <dgm:cxn modelId="{3ED75706-E1D4-4D39-B696-989A5BC2D6EE}" type="presParOf" srcId="{0DED2247-D02E-40E6-B453-5B56F57B4072}" destId="{833F7561-2A09-4FB0-A127-59766C3B53F3}" srcOrd="3" destOrd="0" presId="urn:microsoft.com/office/officeart/2008/layout/LinedList"/>
    <dgm:cxn modelId="{D2856990-2E93-4C5A-AF25-8A37605EB8F6}" type="presParOf" srcId="{0DED2247-D02E-40E6-B453-5B56F57B4072}" destId="{7EE25D7D-2006-438B-9C63-A1CC7F9D50A1}" srcOrd="4" destOrd="0" presId="urn:microsoft.com/office/officeart/2008/layout/LinedList"/>
    <dgm:cxn modelId="{C31933D6-91B8-4DC8-B223-C25A3D77B9F1}" type="presParOf" srcId="{7EE25D7D-2006-438B-9C63-A1CC7F9D50A1}" destId="{82D54DCD-4557-4931-B283-807E992ABAFE}" srcOrd="0" destOrd="0" presId="urn:microsoft.com/office/officeart/2008/layout/LinedList"/>
    <dgm:cxn modelId="{513570E9-CA3C-42F6-805B-CB0959469102}" type="presParOf" srcId="{7EE25D7D-2006-438B-9C63-A1CC7F9D50A1}" destId="{41201DF0-2230-45E7-A1F0-804153B43E4E}" srcOrd="1" destOrd="0" presId="urn:microsoft.com/office/officeart/2008/layout/LinedList"/>
    <dgm:cxn modelId="{9B60BC2D-D251-4BE6-A95B-7059F8A7B7D5}" type="presParOf" srcId="{7EE25D7D-2006-438B-9C63-A1CC7F9D50A1}" destId="{9DC3A287-F5FF-446A-BF9B-2C8315922D02}" srcOrd="2" destOrd="0" presId="urn:microsoft.com/office/officeart/2008/layout/LinedList"/>
    <dgm:cxn modelId="{884BF814-D777-4672-AC1B-92BAE78A26F4}" type="presParOf" srcId="{0DED2247-D02E-40E6-B453-5B56F57B4072}" destId="{C04A55DD-5C42-48C7-9EAC-3A3247540F88}" srcOrd="5" destOrd="0" presId="urn:microsoft.com/office/officeart/2008/layout/LinedList"/>
    <dgm:cxn modelId="{DCFDD3B0-752D-4C43-8ED2-4C4DA130B741}" type="presParOf" srcId="{0DED2247-D02E-40E6-B453-5B56F57B4072}" destId="{9F4B14EA-719D-4F34-9D47-3F701B15D5FA}" srcOrd="6" destOrd="0" presId="urn:microsoft.com/office/officeart/2008/layout/LinedList"/>
    <dgm:cxn modelId="{63CAA416-0236-4C99-B42E-3C44554A1A76}" type="presParOf" srcId="{0DED2247-D02E-40E6-B453-5B56F57B4072}" destId="{720AB9E9-EC49-468D-9289-F5C9A39B49D3}" srcOrd="7" destOrd="0" presId="urn:microsoft.com/office/officeart/2008/layout/LinedList"/>
    <dgm:cxn modelId="{796D398A-1E6D-4D04-BC65-CBDA06E8824B}" type="presParOf" srcId="{720AB9E9-EC49-468D-9289-F5C9A39B49D3}" destId="{C34B356B-1262-445F-A70E-C15F4EC93427}" srcOrd="0" destOrd="0" presId="urn:microsoft.com/office/officeart/2008/layout/LinedList"/>
    <dgm:cxn modelId="{5936319A-D473-45DF-8655-BE46B9EA6090}" type="presParOf" srcId="{720AB9E9-EC49-468D-9289-F5C9A39B49D3}" destId="{CD19DE5C-0667-4599-AF36-1C1B019328F8}" srcOrd="1" destOrd="0" presId="urn:microsoft.com/office/officeart/2008/layout/LinedList"/>
    <dgm:cxn modelId="{551A558E-F5B7-4249-B852-560F3F37CCFE}" type="presParOf" srcId="{720AB9E9-EC49-468D-9289-F5C9A39B49D3}" destId="{D9A33D36-0D73-4868-AE9F-488C5C5FF61A}" srcOrd="2" destOrd="0" presId="urn:microsoft.com/office/officeart/2008/layout/LinedList"/>
    <dgm:cxn modelId="{84A3675B-C696-4703-965E-804AF26210C5}" type="presParOf" srcId="{0DED2247-D02E-40E6-B453-5B56F57B4072}" destId="{54909FF0-FF15-4BD1-87EC-1B6C411F4B15}" srcOrd="8" destOrd="0" presId="urn:microsoft.com/office/officeart/2008/layout/LinedList"/>
    <dgm:cxn modelId="{DD6749F2-83A5-43E7-A467-20903EF3BB06}" type="presParOf" srcId="{0DED2247-D02E-40E6-B453-5B56F57B4072}" destId="{49BA01AB-9D60-4E30-A7B5-26DAB04D2893}" srcOrd="9" destOrd="0" presId="urn:microsoft.com/office/officeart/2008/layout/LinedList"/>
    <dgm:cxn modelId="{31502A41-38F5-4D7E-AC20-5AD85EE6BFB4}" type="presParOf" srcId="{0DED2247-D02E-40E6-B453-5B56F57B4072}" destId="{795AEE27-2CFB-4C0B-A545-6D5086AE5FEE}" srcOrd="10" destOrd="0" presId="urn:microsoft.com/office/officeart/2008/layout/LinedList"/>
    <dgm:cxn modelId="{7C6ABE07-A8F9-4ACF-99DC-4D49AA9C848E}" type="presParOf" srcId="{795AEE27-2CFB-4C0B-A545-6D5086AE5FEE}" destId="{1E0EC7D2-3AD5-453B-BC5A-7A96C45FB9D6}" srcOrd="0" destOrd="0" presId="urn:microsoft.com/office/officeart/2008/layout/LinedList"/>
    <dgm:cxn modelId="{B0E1307D-924A-44F7-B29C-16B2AADF8124}" type="presParOf" srcId="{795AEE27-2CFB-4C0B-A545-6D5086AE5FEE}" destId="{23CDF1A1-6010-46D4-9227-4B77A3A0AD08}" srcOrd="1" destOrd="0" presId="urn:microsoft.com/office/officeart/2008/layout/LinedList"/>
    <dgm:cxn modelId="{5DDDDA54-8132-4D13-A86C-20F10044CFD2}" type="presParOf" srcId="{795AEE27-2CFB-4C0B-A545-6D5086AE5FEE}" destId="{DD576694-8203-4EA3-BB9B-7BE25455938C}" srcOrd="2" destOrd="0" presId="urn:microsoft.com/office/officeart/2008/layout/LinedList"/>
    <dgm:cxn modelId="{6EE016AA-2FE1-45EC-9724-F5650D600761}" type="presParOf" srcId="{0DED2247-D02E-40E6-B453-5B56F57B4072}" destId="{458BDC1F-42DD-46C1-8410-0D05262A3418}" srcOrd="11" destOrd="0" presId="urn:microsoft.com/office/officeart/2008/layout/LinedList"/>
    <dgm:cxn modelId="{D472F440-5B5A-42EE-8B09-3103A81647CE}" type="presParOf" srcId="{0DED2247-D02E-40E6-B453-5B56F57B4072}" destId="{2F73D741-780F-4B01-AA72-DD672D7B1F83}" srcOrd="12" destOrd="0" presId="urn:microsoft.com/office/officeart/2008/layout/LinedList"/>
    <dgm:cxn modelId="{FE2D9E37-A3E8-4A08-A617-98F87BD78037}" type="presParOf" srcId="{0DED2247-D02E-40E6-B453-5B56F57B4072}" destId="{414029D3-8E24-407E-A2BD-1C41B430FBC9}" srcOrd="13" destOrd="0" presId="urn:microsoft.com/office/officeart/2008/layout/LinedList"/>
    <dgm:cxn modelId="{4D7506C1-D4B0-4A64-9C57-6063CA374727}" type="presParOf" srcId="{414029D3-8E24-407E-A2BD-1C41B430FBC9}" destId="{4956D30B-3BD0-4168-9282-EF2CA1C4951D}" srcOrd="0" destOrd="0" presId="urn:microsoft.com/office/officeart/2008/layout/LinedList"/>
    <dgm:cxn modelId="{3F1375D9-AF91-4D19-A7AB-C9484E587768}" type="presParOf" srcId="{414029D3-8E24-407E-A2BD-1C41B430FBC9}" destId="{3F9C3776-45D7-4FA1-BADC-6C6217D56D81}" srcOrd="1" destOrd="0" presId="urn:microsoft.com/office/officeart/2008/layout/LinedList"/>
    <dgm:cxn modelId="{48F68158-DF90-4BAE-8DCF-26906A258563}" type="presParOf" srcId="{414029D3-8E24-407E-A2BD-1C41B430FBC9}" destId="{01E064A0-808E-49E6-B9AC-F8CDC6BEB395}" srcOrd="2" destOrd="0" presId="urn:microsoft.com/office/officeart/2008/layout/LinedList"/>
    <dgm:cxn modelId="{1814353B-320F-4FA6-A54E-4C655D44D7AF}" type="presParOf" srcId="{0DED2247-D02E-40E6-B453-5B56F57B4072}" destId="{B3D50CF1-7FBC-4528-86FA-BB9A1D0520E3}" srcOrd="14" destOrd="0" presId="urn:microsoft.com/office/officeart/2008/layout/LinedList"/>
    <dgm:cxn modelId="{34AAABDB-CEDE-4733-8BAC-45F7259CAD92}" type="presParOf" srcId="{0DED2247-D02E-40E6-B453-5B56F57B4072}" destId="{FC64E0A0-B4DD-4AF7-9C7A-5A2EB0A09EC0}" srcOrd="15" destOrd="0" presId="urn:microsoft.com/office/officeart/2008/layout/LinedList"/>
    <dgm:cxn modelId="{F58023D9-E10E-4172-AC42-AA7B4F411013}" type="presParOf" srcId="{0DED2247-D02E-40E6-B453-5B56F57B4072}" destId="{438EA1D9-2332-48D8-A258-2B29418BF125}" srcOrd="16" destOrd="0" presId="urn:microsoft.com/office/officeart/2008/layout/LinedList"/>
    <dgm:cxn modelId="{0E8DBA2C-6194-45F5-B92D-951976DCDD2D}" type="presParOf" srcId="{438EA1D9-2332-48D8-A258-2B29418BF125}" destId="{133E8E8D-822A-4E51-89B6-1583548742BB}" srcOrd="0" destOrd="0" presId="urn:microsoft.com/office/officeart/2008/layout/LinedList"/>
    <dgm:cxn modelId="{71BD9012-EF8C-49E4-8259-8E2FCBAB926A}" type="presParOf" srcId="{438EA1D9-2332-48D8-A258-2B29418BF125}" destId="{0774BB4A-7FA3-4325-9D43-000BC607633A}" srcOrd="1" destOrd="0" presId="urn:microsoft.com/office/officeart/2008/layout/LinedList"/>
    <dgm:cxn modelId="{BDFDF43A-738C-4EF7-8993-46AAF41241B5}" type="presParOf" srcId="{438EA1D9-2332-48D8-A258-2B29418BF125}" destId="{4541B92D-7A70-4F07-AA4B-93AF29EDECCF}" srcOrd="2" destOrd="0" presId="urn:microsoft.com/office/officeart/2008/layout/LinedList"/>
    <dgm:cxn modelId="{A8B7C8E6-D591-422A-835A-4D67C657A23A}" type="presParOf" srcId="{0DED2247-D02E-40E6-B453-5B56F57B4072}" destId="{EB76E409-4100-46B7-8F2A-6B990CA8EB0F}" srcOrd="17" destOrd="0" presId="urn:microsoft.com/office/officeart/2008/layout/LinedList"/>
    <dgm:cxn modelId="{4E252247-D985-4CC5-B3C0-B8F14F7BE304}" type="presParOf" srcId="{0DED2247-D02E-40E6-B453-5B56F57B4072}" destId="{BEEF50F1-276F-4D42-86A8-8B445C60CD85}" srcOrd="18" destOrd="0" presId="urn:microsoft.com/office/officeart/2008/layout/LinedList"/>
    <dgm:cxn modelId="{5239ECA5-D9CA-4DF0-8416-EBF00D901210}" type="presParOf" srcId="{0DED2247-D02E-40E6-B453-5B56F57B4072}" destId="{F57CA59A-3A4F-4EAF-A020-18AACFA911C8}" srcOrd="19" destOrd="0" presId="urn:microsoft.com/office/officeart/2008/layout/LinedList"/>
    <dgm:cxn modelId="{59993D72-024D-4353-B71F-F78AAD1C2653}" type="presParOf" srcId="{F57CA59A-3A4F-4EAF-A020-18AACFA911C8}" destId="{C75BF491-721B-4F4B-ACF5-96BB5F3D270A}" srcOrd="0" destOrd="0" presId="urn:microsoft.com/office/officeart/2008/layout/LinedList"/>
    <dgm:cxn modelId="{0CF5DF80-4A0B-4F24-8BA6-17D381ED7018}" type="presParOf" srcId="{F57CA59A-3A4F-4EAF-A020-18AACFA911C8}" destId="{BEC1DA4E-F638-43BB-8E63-5C841A14B19E}" srcOrd="1" destOrd="0" presId="urn:microsoft.com/office/officeart/2008/layout/LinedList"/>
    <dgm:cxn modelId="{1ADC4B65-D9AE-4A34-8468-1814BF09EDA2}" type="presParOf" srcId="{F57CA59A-3A4F-4EAF-A020-18AACFA911C8}" destId="{2613CE9E-CF44-4E8E-A218-FCC54CE88A6A}" srcOrd="2" destOrd="0" presId="urn:microsoft.com/office/officeart/2008/layout/LinedList"/>
    <dgm:cxn modelId="{1A3258FE-444E-4E0A-AFBF-4860FC44702A}" type="presParOf" srcId="{0DED2247-D02E-40E6-B453-5B56F57B4072}" destId="{F794D826-5B47-4B4E-96A0-980053A1CECB}" srcOrd="20" destOrd="0" presId="urn:microsoft.com/office/officeart/2008/layout/LinedList"/>
    <dgm:cxn modelId="{4CB0EADC-416B-40A4-AC94-3255EC03CD8B}" type="presParOf" srcId="{0DED2247-D02E-40E6-B453-5B56F57B4072}" destId="{D8BCF17E-BF7A-4A21-BE57-5A25DC529247}" srcOrd="21" destOrd="0" presId="urn:microsoft.com/office/officeart/2008/layout/LinedList"/>
    <dgm:cxn modelId="{3A5C242B-F521-4510-9F79-3A7FA1FA4D39}" type="presParOf" srcId="{0DED2247-D02E-40E6-B453-5B56F57B4072}" destId="{23A3874C-5358-4919-963D-DE35FEFC9B13}" srcOrd="22" destOrd="0" presId="urn:microsoft.com/office/officeart/2008/layout/LinedList"/>
    <dgm:cxn modelId="{F157DE48-F796-4481-83C6-86ACB5643FF8}" type="presParOf" srcId="{23A3874C-5358-4919-963D-DE35FEFC9B13}" destId="{06EA040C-CFC8-4C80-916B-0AB6FD903F16}" srcOrd="0" destOrd="0" presId="urn:microsoft.com/office/officeart/2008/layout/LinedList"/>
    <dgm:cxn modelId="{4D356118-CB70-4541-BB4C-35407FEEF4C7}" type="presParOf" srcId="{23A3874C-5358-4919-963D-DE35FEFC9B13}" destId="{BABDF04B-64D2-4372-94BE-83A390D9B0A1}" srcOrd="1" destOrd="0" presId="urn:microsoft.com/office/officeart/2008/layout/LinedList"/>
    <dgm:cxn modelId="{55F004EC-8273-4958-9FFB-10F1B28E0725}" type="presParOf" srcId="{23A3874C-5358-4919-963D-DE35FEFC9B13}" destId="{C599D912-710E-4956-8461-5BFC3BFDEE2A}" srcOrd="2" destOrd="0" presId="urn:microsoft.com/office/officeart/2008/layout/LinedList"/>
    <dgm:cxn modelId="{1577D978-3BB0-4287-A402-3E6EF44BF23A}" type="presParOf" srcId="{0DED2247-D02E-40E6-B453-5B56F57B4072}" destId="{97971A25-937D-4740-BFB8-22B9156D708F}" srcOrd="23" destOrd="0" presId="urn:microsoft.com/office/officeart/2008/layout/LinedList"/>
    <dgm:cxn modelId="{F818A9F1-F208-4830-AE27-FF727DD99201}" type="presParOf" srcId="{0DED2247-D02E-40E6-B453-5B56F57B4072}" destId="{834016E5-325E-4E7C-8095-3AEB34759C37}" srcOrd="24" destOrd="0" presId="urn:microsoft.com/office/officeart/2008/layout/LinedList"/>
    <dgm:cxn modelId="{8033D146-3F46-42F2-80A9-C69CD8C3B2EB}" type="presParOf" srcId="{0DED2247-D02E-40E6-B453-5B56F57B4072}" destId="{6FBC04D5-953A-4220-A796-CED447EB211D}" srcOrd="25" destOrd="0" presId="urn:microsoft.com/office/officeart/2008/layout/LinedList"/>
    <dgm:cxn modelId="{03D95AFF-9800-4A22-B25F-6CFED4A8E988}" type="presParOf" srcId="{6FBC04D5-953A-4220-A796-CED447EB211D}" destId="{85A096BE-C284-4364-AC4C-AF69C813F40F}" srcOrd="0" destOrd="0" presId="urn:microsoft.com/office/officeart/2008/layout/LinedList"/>
    <dgm:cxn modelId="{4754738A-8953-4888-BD49-F2AAE43D80DA}" type="presParOf" srcId="{6FBC04D5-953A-4220-A796-CED447EB211D}" destId="{2D6CBDDE-88F8-4F34-B783-BB4F064DEEB8}" srcOrd="1" destOrd="0" presId="urn:microsoft.com/office/officeart/2008/layout/LinedList"/>
    <dgm:cxn modelId="{AEBFC817-FA05-4989-A935-FDA0F5B221FE}" type="presParOf" srcId="{6FBC04D5-953A-4220-A796-CED447EB211D}" destId="{098D3DC4-158F-4E14-9394-32A05DC4F0E4}" srcOrd="2" destOrd="0" presId="urn:microsoft.com/office/officeart/2008/layout/LinedList"/>
    <dgm:cxn modelId="{616E6378-4CA7-4C1E-A753-F18A9016BCC0}" type="presParOf" srcId="{0DED2247-D02E-40E6-B453-5B56F57B4072}" destId="{E67ED597-EDAB-422E-B54A-57A5461CD8D5}" srcOrd="26" destOrd="0" presId="urn:microsoft.com/office/officeart/2008/layout/LinedList"/>
    <dgm:cxn modelId="{DF7BB44B-A79C-4163-AA48-5B0621CBF0D3}" type="presParOf" srcId="{0DED2247-D02E-40E6-B453-5B56F57B4072}" destId="{F13BE7E5-D816-49AC-8693-E3AF004FFFEF}" srcOrd="27" destOrd="0" presId="urn:microsoft.com/office/officeart/2008/layout/LinedList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1F10BF-2A7C-4199-A57F-0A29DFFB86A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88CD196-9170-44FA-BF83-707CF233EF19}">
      <dgm:prSet phldrT="[Tekst]" custT="1"/>
      <dgm:spPr/>
      <dgm:t>
        <a:bodyPr/>
        <a:lstStyle/>
        <a:p>
          <a:r>
            <a:rPr lang="pl-PL" sz="1800" dirty="0"/>
            <a:t>Rozporządzenie  Ogólne nie obejmuje </a:t>
          </a:r>
          <a:r>
            <a:rPr lang="pl-PL" sz="1800" b="1" dirty="0"/>
            <a:t>EFRROW</a:t>
          </a:r>
        </a:p>
      </dgm:t>
    </dgm:pt>
    <dgm:pt modelId="{16B92754-3E05-47BA-B4D0-E557F5B8E81B}" type="parTrans" cxnId="{F4347A45-968D-43B3-97E5-DD4D7D3F74BF}">
      <dgm:prSet/>
      <dgm:spPr/>
      <dgm:t>
        <a:bodyPr/>
        <a:lstStyle/>
        <a:p>
          <a:endParaRPr lang="pl-PL"/>
        </a:p>
      </dgm:t>
    </dgm:pt>
    <dgm:pt modelId="{A3C929BF-F5DC-4892-BE7A-2944D5CEB062}" type="sibTrans" cxnId="{F4347A45-968D-43B3-97E5-DD4D7D3F74BF}">
      <dgm:prSet/>
      <dgm:spPr/>
      <dgm:t>
        <a:bodyPr/>
        <a:lstStyle/>
        <a:p>
          <a:endParaRPr lang="pl-PL"/>
        </a:p>
      </dgm:t>
    </dgm:pt>
    <dgm:pt modelId="{7BAFEE3F-1A4E-4BA7-9F39-3D46DED49DB5}">
      <dgm:prSet phldrT="[Tekst]" custT="1"/>
      <dgm:spPr/>
      <dgm:t>
        <a:bodyPr/>
        <a:lstStyle/>
        <a:p>
          <a:r>
            <a:rPr lang="pl-PL" sz="1800" b="1" dirty="0">
              <a:solidFill>
                <a:schemeClr val="bg1"/>
              </a:solidFill>
            </a:rPr>
            <a:t>6 celów polityki</a:t>
          </a:r>
          <a:r>
            <a:rPr lang="pl-PL" sz="1800" dirty="0">
              <a:solidFill>
                <a:schemeClr val="bg1"/>
              </a:solidFill>
            </a:rPr>
            <a:t>, </a:t>
          </a:r>
          <a:br>
            <a:rPr lang="pl-PL" sz="1800" dirty="0">
              <a:solidFill>
                <a:schemeClr val="bg1"/>
              </a:solidFill>
            </a:rPr>
          </a:br>
          <a:r>
            <a:rPr lang="pl-PL" sz="1800" dirty="0">
              <a:solidFill>
                <a:schemeClr val="bg1"/>
              </a:solidFill>
            </a:rPr>
            <a:t>w tym nowe cele</a:t>
          </a:r>
          <a:br>
            <a:rPr lang="pl-PL" sz="1800" dirty="0">
              <a:solidFill>
                <a:schemeClr val="bg1"/>
              </a:solidFill>
            </a:rPr>
          </a:br>
          <a:r>
            <a:rPr lang="pl-PL" sz="1800" dirty="0">
              <a:solidFill>
                <a:schemeClr val="bg1"/>
              </a:solidFill>
            </a:rPr>
            <a:t> 5. i 6. Brak odpowiednika CT11</a:t>
          </a:r>
          <a:endParaRPr lang="pl-PL" sz="1800" dirty="0"/>
        </a:p>
      </dgm:t>
    </dgm:pt>
    <dgm:pt modelId="{EA7AF9A7-788D-4BA2-9D78-896E03CC9F91}" type="parTrans" cxnId="{64AF8640-CAAC-48C1-8DE4-7EE952870090}">
      <dgm:prSet/>
      <dgm:spPr/>
      <dgm:t>
        <a:bodyPr/>
        <a:lstStyle/>
        <a:p>
          <a:endParaRPr lang="pl-PL"/>
        </a:p>
      </dgm:t>
    </dgm:pt>
    <dgm:pt modelId="{D9944B17-51B0-42D2-897A-1E6D63338FFA}" type="sibTrans" cxnId="{64AF8640-CAAC-48C1-8DE4-7EE952870090}">
      <dgm:prSet/>
      <dgm:spPr/>
      <dgm:t>
        <a:bodyPr/>
        <a:lstStyle/>
        <a:p>
          <a:endParaRPr lang="pl-PL"/>
        </a:p>
      </dgm:t>
    </dgm:pt>
    <dgm:pt modelId="{86855637-AB52-49D3-B3D4-199C38933063}">
      <dgm:prSet phldrT="[Tekst]" custT="1"/>
      <dgm:spPr/>
      <dgm:t>
        <a:bodyPr/>
        <a:lstStyle/>
        <a:p>
          <a:r>
            <a:rPr lang="pl-PL" sz="1800" b="1" dirty="0">
              <a:solidFill>
                <a:schemeClr val="bg1"/>
              </a:solidFill>
            </a:rPr>
            <a:t>Warunkowość  podstawowa  </a:t>
          </a:r>
          <a:r>
            <a:rPr lang="pl-PL" sz="1800" dirty="0">
              <a:solidFill>
                <a:schemeClr val="bg1"/>
              </a:solidFill>
            </a:rPr>
            <a:t>- spełniona przez cały czas trwania  perspektywy</a:t>
          </a:r>
          <a:endParaRPr lang="pl-PL" sz="1800" dirty="0"/>
        </a:p>
      </dgm:t>
    </dgm:pt>
    <dgm:pt modelId="{AA3F736B-A4CE-4688-8232-7ACC4546F214}" type="parTrans" cxnId="{84B7140F-EBC6-4BB2-8AD5-64B716B1A84B}">
      <dgm:prSet/>
      <dgm:spPr/>
      <dgm:t>
        <a:bodyPr/>
        <a:lstStyle/>
        <a:p>
          <a:endParaRPr lang="pl-PL"/>
        </a:p>
      </dgm:t>
    </dgm:pt>
    <dgm:pt modelId="{5D2892D0-C146-46AD-A9A9-E6B1A50A3F40}" type="sibTrans" cxnId="{84B7140F-EBC6-4BB2-8AD5-64B716B1A84B}">
      <dgm:prSet/>
      <dgm:spPr/>
      <dgm:t>
        <a:bodyPr/>
        <a:lstStyle/>
        <a:p>
          <a:endParaRPr lang="pl-PL"/>
        </a:p>
      </dgm:t>
    </dgm:pt>
    <dgm:pt modelId="{7D281E90-B4F8-4A24-83AD-5C630AC9C5CF}">
      <dgm:prSet phldrT="[Tekst]" custT="1"/>
      <dgm:spPr/>
      <dgm:t>
        <a:bodyPr/>
        <a:lstStyle/>
        <a:p>
          <a:pPr>
            <a:tabLst>
              <a:tab pos="1970088" algn="l"/>
            </a:tabLst>
          </a:pPr>
          <a:r>
            <a:rPr lang="pl-PL" sz="1800" b="1" dirty="0"/>
            <a:t>Wydatki na klimat – </a:t>
          </a:r>
          <a:br>
            <a:rPr lang="pl-PL" sz="1800" b="1" dirty="0"/>
          </a:br>
          <a:r>
            <a:rPr lang="pl-PL" sz="1800" b="0" dirty="0"/>
            <a:t>30% budżetu Unii </a:t>
          </a:r>
          <a:br>
            <a:rPr lang="pl-PL" sz="1800" b="0" dirty="0"/>
          </a:br>
          <a:r>
            <a:rPr lang="pl-PL" sz="1800" b="0" dirty="0"/>
            <a:t>na cele związane </a:t>
          </a:r>
          <a:br>
            <a:rPr lang="pl-PL" sz="1800" b="0" dirty="0"/>
          </a:br>
          <a:r>
            <a:rPr lang="pl-PL" sz="1800" b="0" dirty="0"/>
            <a:t>z klimatem, w tym minimalne poziomy dla poszczególnych funduszy EFRR i FS </a:t>
          </a:r>
        </a:p>
      </dgm:t>
    </dgm:pt>
    <dgm:pt modelId="{288B293E-53B3-424F-AE00-BB83CAEDE7BC}" type="parTrans" cxnId="{0B39FEE3-BA9A-40A8-817B-1574E0917B78}">
      <dgm:prSet/>
      <dgm:spPr/>
      <dgm:t>
        <a:bodyPr/>
        <a:lstStyle/>
        <a:p>
          <a:endParaRPr lang="pl-PL"/>
        </a:p>
      </dgm:t>
    </dgm:pt>
    <dgm:pt modelId="{B60FCAE8-7F0B-4CEA-A30D-4F71AD1A08BC}" type="sibTrans" cxnId="{0B39FEE3-BA9A-40A8-817B-1574E0917B78}">
      <dgm:prSet/>
      <dgm:spPr/>
      <dgm:t>
        <a:bodyPr/>
        <a:lstStyle/>
        <a:p>
          <a:endParaRPr lang="pl-PL"/>
        </a:p>
      </dgm:t>
    </dgm:pt>
    <dgm:pt modelId="{2B716FE3-6805-4ADC-B9EE-3845AA57ECD9}">
      <dgm:prSet custT="1"/>
      <dgm:spPr/>
      <dgm:t>
        <a:bodyPr/>
        <a:lstStyle/>
        <a:p>
          <a:r>
            <a:rPr lang="pl-PL" sz="1800" b="1" dirty="0">
              <a:solidFill>
                <a:schemeClr val="bg1"/>
              </a:solidFill>
            </a:rPr>
            <a:t>Dokumenty odniesienia: </a:t>
          </a:r>
          <a:r>
            <a:rPr lang="pl-PL" sz="1800" dirty="0">
              <a:solidFill>
                <a:schemeClr val="bg1"/>
              </a:solidFill>
            </a:rPr>
            <a:t>„Europejski Zielony Ład” oraz Europejski Filar Praw Społecznych</a:t>
          </a:r>
          <a:endParaRPr kumimoji="0" lang="pl-PL" sz="1800" b="0" i="0" u="none" strike="noStrike" cap="none" spc="0" normalizeH="0" baseline="0" noProof="0" dirty="0">
            <a:ln>
              <a:noFill/>
            </a:ln>
            <a:solidFill>
              <a:schemeClr val="bg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092E86AF-6481-4B1A-91F5-7A7111416237}" type="parTrans" cxnId="{4ABE5F17-7657-42D9-A863-420B76C34160}">
      <dgm:prSet/>
      <dgm:spPr/>
      <dgm:t>
        <a:bodyPr/>
        <a:lstStyle/>
        <a:p>
          <a:endParaRPr lang="pl-PL"/>
        </a:p>
      </dgm:t>
    </dgm:pt>
    <dgm:pt modelId="{D4348D8B-327B-437D-AC83-D5FAB931F331}" type="sibTrans" cxnId="{4ABE5F17-7657-42D9-A863-420B76C34160}">
      <dgm:prSet/>
      <dgm:spPr/>
      <dgm:t>
        <a:bodyPr/>
        <a:lstStyle/>
        <a:p>
          <a:endParaRPr lang="pl-PL"/>
        </a:p>
      </dgm:t>
    </dgm:pt>
    <dgm:pt modelId="{8DBAF0A3-0245-4742-B485-9FA4E8363D47}">
      <dgm:prSet custT="1"/>
      <dgm:spPr/>
      <dgm:t>
        <a:bodyPr/>
        <a:lstStyle/>
        <a:p>
          <a:r>
            <a:rPr lang="pl-PL" sz="1800" b="1" dirty="0"/>
            <a:t>Podział na  kategorię regionów</a:t>
          </a:r>
          <a:r>
            <a:rPr lang="pl-PL" sz="1800" b="0" dirty="0"/>
            <a:t>; </a:t>
          </a:r>
          <a:br>
            <a:rPr lang="pl-PL" sz="1800" b="0" dirty="0"/>
          </a:br>
          <a:r>
            <a:rPr lang="pl-PL" sz="1800" b="0" dirty="0"/>
            <a:t>1 region lepiej rozwinięty, 2  regiony  przejściowe,  14 regionów słabiej rozwiniętych</a:t>
          </a:r>
        </a:p>
      </dgm:t>
    </dgm:pt>
    <dgm:pt modelId="{0AF3ECCC-F016-4947-B804-09BE08AF6902}" type="parTrans" cxnId="{ADEBBD2B-2397-453E-B767-68BE94557823}">
      <dgm:prSet/>
      <dgm:spPr/>
      <dgm:t>
        <a:bodyPr/>
        <a:lstStyle/>
        <a:p>
          <a:endParaRPr lang="pl-PL"/>
        </a:p>
      </dgm:t>
    </dgm:pt>
    <dgm:pt modelId="{B5989FE2-6FCA-424E-A9BB-6D09E3389450}" type="sibTrans" cxnId="{ADEBBD2B-2397-453E-B767-68BE94557823}">
      <dgm:prSet/>
      <dgm:spPr/>
      <dgm:t>
        <a:bodyPr/>
        <a:lstStyle/>
        <a:p>
          <a:endParaRPr lang="pl-PL"/>
        </a:p>
      </dgm:t>
    </dgm:pt>
    <dgm:pt modelId="{D29FC550-6FB2-466F-92AB-9BFEE129F96C}" type="pres">
      <dgm:prSet presAssocID="{091F10BF-2A7C-4199-A57F-0A29DFFB86A9}" presName="diagram" presStyleCnt="0">
        <dgm:presLayoutVars>
          <dgm:dir/>
          <dgm:resizeHandles val="exact"/>
        </dgm:presLayoutVars>
      </dgm:prSet>
      <dgm:spPr/>
    </dgm:pt>
    <dgm:pt modelId="{0A978143-35A1-4DE8-88AC-41E289B1B673}" type="pres">
      <dgm:prSet presAssocID="{E88CD196-9170-44FA-BF83-707CF233EF19}" presName="node" presStyleLbl="node1" presStyleIdx="0" presStyleCnt="6" custScaleX="55174" custScaleY="103013" custLinFactNeighborX="-15511" custLinFactNeighborY="-1164">
        <dgm:presLayoutVars>
          <dgm:bulletEnabled val="1"/>
        </dgm:presLayoutVars>
      </dgm:prSet>
      <dgm:spPr/>
    </dgm:pt>
    <dgm:pt modelId="{E1C87F16-0B75-4251-9F9B-8FCE73174FC9}" type="pres">
      <dgm:prSet presAssocID="{A3C929BF-F5DC-4892-BE7A-2944D5CEB062}" presName="sibTrans" presStyleCnt="0"/>
      <dgm:spPr/>
    </dgm:pt>
    <dgm:pt modelId="{1B98FEA0-206F-420C-92DB-AB33EB7415E3}" type="pres">
      <dgm:prSet presAssocID="{7BAFEE3F-1A4E-4BA7-9F39-3D46DED49DB5}" presName="node" presStyleLbl="node1" presStyleIdx="1" presStyleCnt="6" custScaleX="65733">
        <dgm:presLayoutVars>
          <dgm:bulletEnabled val="1"/>
        </dgm:presLayoutVars>
      </dgm:prSet>
      <dgm:spPr/>
    </dgm:pt>
    <dgm:pt modelId="{F45846A3-041F-4A91-8D74-380BEE933AE0}" type="pres">
      <dgm:prSet presAssocID="{D9944B17-51B0-42D2-897A-1E6D63338FFA}" presName="sibTrans" presStyleCnt="0"/>
      <dgm:spPr/>
    </dgm:pt>
    <dgm:pt modelId="{500097EB-5C8A-47F8-AB66-E281F9891A08}" type="pres">
      <dgm:prSet presAssocID="{2B716FE3-6805-4ADC-B9EE-3845AA57ECD9}" presName="node" presStyleLbl="node1" presStyleIdx="2" presStyleCnt="6" custScaleX="55509" custLinFactNeighborX="12613" custLinFactNeighborY="343">
        <dgm:presLayoutVars>
          <dgm:bulletEnabled val="1"/>
        </dgm:presLayoutVars>
      </dgm:prSet>
      <dgm:spPr/>
    </dgm:pt>
    <dgm:pt modelId="{84AC3D64-02A8-4E19-A3DC-E91446E8AE4A}" type="pres">
      <dgm:prSet presAssocID="{D4348D8B-327B-437D-AC83-D5FAB931F331}" presName="sibTrans" presStyleCnt="0"/>
      <dgm:spPr/>
    </dgm:pt>
    <dgm:pt modelId="{70106DC5-C102-46C1-AF12-B571F51070AA}" type="pres">
      <dgm:prSet presAssocID="{86855637-AB52-49D3-B3D4-199C38933063}" presName="node" presStyleLbl="node1" presStyleIdx="3" presStyleCnt="6" custScaleX="57766" custLinFactNeighborX="-2837" custLinFactNeighborY="1443">
        <dgm:presLayoutVars>
          <dgm:bulletEnabled val="1"/>
        </dgm:presLayoutVars>
      </dgm:prSet>
      <dgm:spPr/>
    </dgm:pt>
    <dgm:pt modelId="{6276F663-6D2E-4702-AFD5-3C70B46CBC1D}" type="pres">
      <dgm:prSet presAssocID="{5D2892D0-C146-46AD-A9A9-E6B1A50A3F40}" presName="sibTrans" presStyleCnt="0"/>
      <dgm:spPr/>
    </dgm:pt>
    <dgm:pt modelId="{80684121-1E23-47FD-9B7F-14EED68226D4}" type="pres">
      <dgm:prSet presAssocID="{7D281E90-B4F8-4A24-83AD-5C630AC9C5CF}" presName="node" presStyleLbl="node1" presStyleIdx="4" presStyleCnt="6" custScaleX="74460">
        <dgm:presLayoutVars>
          <dgm:bulletEnabled val="1"/>
        </dgm:presLayoutVars>
      </dgm:prSet>
      <dgm:spPr/>
    </dgm:pt>
    <dgm:pt modelId="{C5FDB668-7E44-42D5-B4BC-C0841996F52B}" type="pres">
      <dgm:prSet presAssocID="{B60FCAE8-7F0B-4CEA-A30D-4F71AD1A08BC}" presName="sibTrans" presStyleCnt="0"/>
      <dgm:spPr/>
    </dgm:pt>
    <dgm:pt modelId="{BDC4716E-D469-405F-8DC8-9A36DB6BB52E}" type="pres">
      <dgm:prSet presAssocID="{8DBAF0A3-0245-4742-B485-9FA4E8363D47}" presName="node" presStyleLbl="node1" presStyleIdx="5" presStyleCnt="6" custScaleX="61750" custLinFactNeighborX="2426" custLinFactNeighborY="404">
        <dgm:presLayoutVars>
          <dgm:bulletEnabled val="1"/>
        </dgm:presLayoutVars>
      </dgm:prSet>
      <dgm:spPr/>
    </dgm:pt>
  </dgm:ptLst>
  <dgm:cxnLst>
    <dgm:cxn modelId="{C183D908-7452-4B4C-9815-8655C4C88CF9}" type="presOf" srcId="{091F10BF-2A7C-4199-A57F-0A29DFFB86A9}" destId="{D29FC550-6FB2-466F-92AB-9BFEE129F96C}" srcOrd="0" destOrd="0" presId="urn:microsoft.com/office/officeart/2005/8/layout/default#1"/>
    <dgm:cxn modelId="{84B7140F-EBC6-4BB2-8AD5-64B716B1A84B}" srcId="{091F10BF-2A7C-4199-A57F-0A29DFFB86A9}" destId="{86855637-AB52-49D3-B3D4-199C38933063}" srcOrd="3" destOrd="0" parTransId="{AA3F736B-A4CE-4688-8232-7ACC4546F214}" sibTransId="{5D2892D0-C146-46AD-A9A9-E6B1A50A3F40}"/>
    <dgm:cxn modelId="{72479311-41D4-49A6-9439-45C8F20C4FFF}" type="presOf" srcId="{86855637-AB52-49D3-B3D4-199C38933063}" destId="{70106DC5-C102-46C1-AF12-B571F51070AA}" srcOrd="0" destOrd="0" presId="urn:microsoft.com/office/officeart/2005/8/layout/default#1"/>
    <dgm:cxn modelId="{4ABE5F17-7657-42D9-A863-420B76C34160}" srcId="{091F10BF-2A7C-4199-A57F-0A29DFFB86A9}" destId="{2B716FE3-6805-4ADC-B9EE-3845AA57ECD9}" srcOrd="2" destOrd="0" parTransId="{092E86AF-6481-4B1A-91F5-7A7111416237}" sibTransId="{D4348D8B-327B-437D-AC83-D5FAB931F331}"/>
    <dgm:cxn modelId="{56928025-A696-466F-A343-9B37797633E7}" type="presOf" srcId="{7BAFEE3F-1A4E-4BA7-9F39-3D46DED49DB5}" destId="{1B98FEA0-206F-420C-92DB-AB33EB7415E3}" srcOrd="0" destOrd="0" presId="urn:microsoft.com/office/officeart/2005/8/layout/default#1"/>
    <dgm:cxn modelId="{ADEBBD2B-2397-453E-B767-68BE94557823}" srcId="{091F10BF-2A7C-4199-A57F-0A29DFFB86A9}" destId="{8DBAF0A3-0245-4742-B485-9FA4E8363D47}" srcOrd="5" destOrd="0" parTransId="{0AF3ECCC-F016-4947-B804-09BE08AF6902}" sibTransId="{B5989FE2-6FCA-424E-A9BB-6D09E3389450}"/>
    <dgm:cxn modelId="{2C87F230-4258-4803-B0BD-17AD8576ECBC}" type="presOf" srcId="{7D281E90-B4F8-4A24-83AD-5C630AC9C5CF}" destId="{80684121-1E23-47FD-9B7F-14EED68226D4}" srcOrd="0" destOrd="0" presId="urn:microsoft.com/office/officeart/2005/8/layout/default#1"/>
    <dgm:cxn modelId="{64AF8640-CAAC-48C1-8DE4-7EE952870090}" srcId="{091F10BF-2A7C-4199-A57F-0A29DFFB86A9}" destId="{7BAFEE3F-1A4E-4BA7-9F39-3D46DED49DB5}" srcOrd="1" destOrd="0" parTransId="{EA7AF9A7-788D-4BA2-9D78-896E03CC9F91}" sibTransId="{D9944B17-51B0-42D2-897A-1E6D63338FFA}"/>
    <dgm:cxn modelId="{F4347A45-968D-43B3-97E5-DD4D7D3F74BF}" srcId="{091F10BF-2A7C-4199-A57F-0A29DFFB86A9}" destId="{E88CD196-9170-44FA-BF83-707CF233EF19}" srcOrd="0" destOrd="0" parTransId="{16B92754-3E05-47BA-B4D0-E557F5B8E81B}" sibTransId="{A3C929BF-F5DC-4892-BE7A-2944D5CEB062}"/>
    <dgm:cxn modelId="{F0C0CF67-E797-43ED-8522-93D77558B695}" type="presOf" srcId="{E88CD196-9170-44FA-BF83-707CF233EF19}" destId="{0A978143-35A1-4DE8-88AC-41E289B1B673}" srcOrd="0" destOrd="0" presId="urn:microsoft.com/office/officeart/2005/8/layout/default#1"/>
    <dgm:cxn modelId="{2557E8D9-C577-47C3-B86B-D6A1797F31F0}" type="presOf" srcId="{2B716FE3-6805-4ADC-B9EE-3845AA57ECD9}" destId="{500097EB-5C8A-47F8-AB66-E281F9891A08}" srcOrd="0" destOrd="0" presId="urn:microsoft.com/office/officeart/2005/8/layout/default#1"/>
    <dgm:cxn modelId="{0B39FEE3-BA9A-40A8-817B-1574E0917B78}" srcId="{091F10BF-2A7C-4199-A57F-0A29DFFB86A9}" destId="{7D281E90-B4F8-4A24-83AD-5C630AC9C5CF}" srcOrd="4" destOrd="0" parTransId="{288B293E-53B3-424F-AE00-BB83CAEDE7BC}" sibTransId="{B60FCAE8-7F0B-4CEA-A30D-4F71AD1A08BC}"/>
    <dgm:cxn modelId="{639546EB-CA5F-4240-9234-EEF4B0869B89}" type="presOf" srcId="{8DBAF0A3-0245-4742-B485-9FA4E8363D47}" destId="{BDC4716E-D469-405F-8DC8-9A36DB6BB52E}" srcOrd="0" destOrd="0" presId="urn:microsoft.com/office/officeart/2005/8/layout/default#1"/>
    <dgm:cxn modelId="{67AE50A0-2816-4C96-A62B-C82CC0CC0795}" type="presParOf" srcId="{D29FC550-6FB2-466F-92AB-9BFEE129F96C}" destId="{0A978143-35A1-4DE8-88AC-41E289B1B673}" srcOrd="0" destOrd="0" presId="urn:microsoft.com/office/officeart/2005/8/layout/default#1"/>
    <dgm:cxn modelId="{0F86F1A5-D808-4078-89EA-2077FF4AD0A2}" type="presParOf" srcId="{D29FC550-6FB2-466F-92AB-9BFEE129F96C}" destId="{E1C87F16-0B75-4251-9F9B-8FCE73174FC9}" srcOrd="1" destOrd="0" presId="urn:microsoft.com/office/officeart/2005/8/layout/default#1"/>
    <dgm:cxn modelId="{63DEDF8B-DC8C-455F-8CC5-2FB21D5D7001}" type="presParOf" srcId="{D29FC550-6FB2-466F-92AB-9BFEE129F96C}" destId="{1B98FEA0-206F-420C-92DB-AB33EB7415E3}" srcOrd="2" destOrd="0" presId="urn:microsoft.com/office/officeart/2005/8/layout/default#1"/>
    <dgm:cxn modelId="{74C9A514-ABAB-4F8E-B3AF-33303510C048}" type="presParOf" srcId="{D29FC550-6FB2-466F-92AB-9BFEE129F96C}" destId="{F45846A3-041F-4A91-8D74-380BEE933AE0}" srcOrd="3" destOrd="0" presId="urn:microsoft.com/office/officeart/2005/8/layout/default#1"/>
    <dgm:cxn modelId="{02772032-8EE4-47ED-B019-E72115CE9F75}" type="presParOf" srcId="{D29FC550-6FB2-466F-92AB-9BFEE129F96C}" destId="{500097EB-5C8A-47F8-AB66-E281F9891A08}" srcOrd="4" destOrd="0" presId="urn:microsoft.com/office/officeart/2005/8/layout/default#1"/>
    <dgm:cxn modelId="{828B5F08-68F2-43B6-B7EB-A8A6471101C6}" type="presParOf" srcId="{D29FC550-6FB2-466F-92AB-9BFEE129F96C}" destId="{84AC3D64-02A8-4E19-A3DC-E91446E8AE4A}" srcOrd="5" destOrd="0" presId="urn:microsoft.com/office/officeart/2005/8/layout/default#1"/>
    <dgm:cxn modelId="{80FBE26F-6BB5-40A8-B75F-70E75C067C43}" type="presParOf" srcId="{D29FC550-6FB2-466F-92AB-9BFEE129F96C}" destId="{70106DC5-C102-46C1-AF12-B571F51070AA}" srcOrd="6" destOrd="0" presId="urn:microsoft.com/office/officeart/2005/8/layout/default#1"/>
    <dgm:cxn modelId="{1BD0FD58-FEF1-41A7-9AE8-4D87ABC8D26A}" type="presParOf" srcId="{D29FC550-6FB2-466F-92AB-9BFEE129F96C}" destId="{6276F663-6D2E-4702-AFD5-3C70B46CBC1D}" srcOrd="7" destOrd="0" presId="urn:microsoft.com/office/officeart/2005/8/layout/default#1"/>
    <dgm:cxn modelId="{2EBDC593-CD35-42E5-8C87-FF8BD978D3E4}" type="presParOf" srcId="{D29FC550-6FB2-466F-92AB-9BFEE129F96C}" destId="{80684121-1E23-47FD-9B7F-14EED68226D4}" srcOrd="8" destOrd="0" presId="urn:microsoft.com/office/officeart/2005/8/layout/default#1"/>
    <dgm:cxn modelId="{A73E08E7-A9ED-4F90-94FA-8CDD4C24CD85}" type="presParOf" srcId="{D29FC550-6FB2-466F-92AB-9BFEE129F96C}" destId="{C5FDB668-7E44-42D5-B4BC-C0841996F52B}" srcOrd="9" destOrd="0" presId="urn:microsoft.com/office/officeart/2005/8/layout/default#1"/>
    <dgm:cxn modelId="{1C1BD92A-7F36-4810-805C-A53EC38572E7}" type="presParOf" srcId="{D29FC550-6FB2-466F-92AB-9BFEE129F96C}" destId="{BDC4716E-D469-405F-8DC8-9A36DB6BB52E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1F10BF-2A7C-4199-A57F-0A29DFFB86A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88CD196-9170-44FA-BF83-707CF233EF19}">
      <dgm:prSet phldrT="[Tekst]"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CP 1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ok.13% środków EFRR</a:t>
          </a:r>
        </a:p>
      </dgm:t>
    </dgm:pt>
    <dgm:pt modelId="{16B92754-3E05-47BA-B4D0-E557F5B8E81B}" type="parTrans" cxnId="{F4347A45-968D-43B3-97E5-DD4D7D3F74BF}">
      <dgm:prSet/>
      <dgm:spPr/>
      <dgm:t>
        <a:bodyPr/>
        <a:lstStyle/>
        <a:p>
          <a:endParaRPr lang="pl-PL"/>
        </a:p>
      </dgm:t>
    </dgm:pt>
    <dgm:pt modelId="{A3C929BF-F5DC-4892-BE7A-2944D5CEB062}" type="sibTrans" cxnId="{F4347A45-968D-43B3-97E5-DD4D7D3F74BF}">
      <dgm:prSet/>
      <dgm:spPr/>
      <dgm:t>
        <a:bodyPr/>
        <a:lstStyle/>
        <a:p>
          <a:endParaRPr lang="pl-PL"/>
        </a:p>
      </dgm:t>
    </dgm:pt>
    <dgm:pt modelId="{7BAFEE3F-1A4E-4BA7-9F39-3D46DED49DB5}">
      <dgm:prSet phldrT="[Tekst]" custT="1"/>
      <dgm:spPr/>
      <dgm:t>
        <a:bodyPr/>
        <a:lstStyle/>
        <a:p>
          <a:r>
            <a:rPr lang="pl-PL" sz="1800" b="1" dirty="0">
              <a:solidFill>
                <a:schemeClr val="bg1"/>
              </a:solidFill>
            </a:rPr>
            <a:t>CP 2 </a:t>
          </a:r>
        </a:p>
        <a:p>
          <a:r>
            <a:rPr lang="pl-PL" sz="1800" b="1" dirty="0">
              <a:solidFill>
                <a:schemeClr val="bg1"/>
              </a:solidFill>
            </a:rPr>
            <a:t>ok. 37% środków EFRR</a:t>
          </a:r>
        </a:p>
      </dgm:t>
    </dgm:pt>
    <dgm:pt modelId="{EA7AF9A7-788D-4BA2-9D78-896E03CC9F91}" type="parTrans" cxnId="{64AF8640-CAAC-48C1-8DE4-7EE952870090}">
      <dgm:prSet/>
      <dgm:spPr/>
      <dgm:t>
        <a:bodyPr/>
        <a:lstStyle/>
        <a:p>
          <a:endParaRPr lang="pl-PL"/>
        </a:p>
      </dgm:t>
    </dgm:pt>
    <dgm:pt modelId="{D9944B17-51B0-42D2-897A-1E6D63338FFA}" type="sibTrans" cxnId="{64AF8640-CAAC-48C1-8DE4-7EE952870090}">
      <dgm:prSet/>
      <dgm:spPr/>
      <dgm:t>
        <a:bodyPr/>
        <a:lstStyle/>
        <a:p>
          <a:endParaRPr lang="pl-PL"/>
        </a:p>
      </dgm:t>
    </dgm:pt>
    <dgm:pt modelId="{86855637-AB52-49D3-B3D4-199C38933063}">
      <dgm:prSet phldrT="[Tekst]" custT="1"/>
      <dgm:spPr/>
      <dgm:t>
        <a:bodyPr/>
        <a:lstStyle/>
        <a:p>
          <a:r>
            <a:rPr lang="pl-PL" sz="1800" b="1" dirty="0">
              <a:solidFill>
                <a:schemeClr val="bg1"/>
              </a:solidFill>
            </a:rPr>
            <a:t>Włączenie społeczne</a:t>
          </a:r>
        </a:p>
        <a:p>
          <a:r>
            <a:rPr lang="pl-PL" sz="1800" b="1" dirty="0">
              <a:solidFill>
                <a:schemeClr val="bg1"/>
              </a:solidFill>
            </a:rPr>
            <a:t>ok. 29,5% środków EFS+</a:t>
          </a:r>
          <a:endParaRPr lang="pl-PL" sz="1800" dirty="0"/>
        </a:p>
      </dgm:t>
    </dgm:pt>
    <dgm:pt modelId="{AA3F736B-A4CE-4688-8232-7ACC4546F214}" type="parTrans" cxnId="{84B7140F-EBC6-4BB2-8AD5-64B716B1A84B}">
      <dgm:prSet/>
      <dgm:spPr/>
      <dgm:t>
        <a:bodyPr/>
        <a:lstStyle/>
        <a:p>
          <a:endParaRPr lang="pl-PL"/>
        </a:p>
      </dgm:t>
    </dgm:pt>
    <dgm:pt modelId="{5D2892D0-C146-46AD-A9A9-E6B1A50A3F40}" type="sibTrans" cxnId="{84B7140F-EBC6-4BB2-8AD5-64B716B1A84B}">
      <dgm:prSet/>
      <dgm:spPr/>
      <dgm:t>
        <a:bodyPr/>
        <a:lstStyle/>
        <a:p>
          <a:endParaRPr lang="pl-PL"/>
        </a:p>
      </dgm:t>
    </dgm:pt>
    <dgm:pt modelId="{7D281E90-B4F8-4A24-83AD-5C630AC9C5CF}">
      <dgm:prSet phldrT="[Tekst]" custT="1"/>
      <dgm:spPr/>
      <dgm:t>
        <a:bodyPr/>
        <a:lstStyle/>
        <a:p>
          <a:pPr>
            <a:tabLst>
              <a:tab pos="1970088" algn="l"/>
            </a:tabLst>
          </a:pPr>
          <a:r>
            <a:rPr lang="pl-PL" sz="1800" b="1" dirty="0"/>
            <a:t>Zrównoważony rozwój obszarów miejskich</a:t>
          </a:r>
        </a:p>
        <a:p>
          <a:pPr>
            <a:tabLst>
              <a:tab pos="1970088" algn="l"/>
            </a:tabLst>
          </a:pPr>
          <a:r>
            <a:rPr lang="pl-PL" sz="1800" b="1" dirty="0"/>
            <a:t>ok. 17,7% środków EFRR</a:t>
          </a:r>
          <a:endParaRPr lang="pl-PL" sz="1800" b="0" dirty="0"/>
        </a:p>
      </dgm:t>
    </dgm:pt>
    <dgm:pt modelId="{288B293E-53B3-424F-AE00-BB83CAEDE7BC}" type="parTrans" cxnId="{0B39FEE3-BA9A-40A8-817B-1574E0917B78}">
      <dgm:prSet/>
      <dgm:spPr/>
      <dgm:t>
        <a:bodyPr/>
        <a:lstStyle/>
        <a:p>
          <a:endParaRPr lang="pl-PL"/>
        </a:p>
      </dgm:t>
    </dgm:pt>
    <dgm:pt modelId="{B60FCAE8-7F0B-4CEA-A30D-4F71AD1A08BC}" type="sibTrans" cxnId="{0B39FEE3-BA9A-40A8-817B-1574E0917B78}">
      <dgm:prSet/>
      <dgm:spPr/>
      <dgm:t>
        <a:bodyPr/>
        <a:lstStyle/>
        <a:p>
          <a:endParaRPr lang="pl-PL"/>
        </a:p>
      </dgm:t>
    </dgm:pt>
    <dgm:pt modelId="{2B716FE3-6805-4ADC-B9EE-3845AA57ECD9}">
      <dgm:prSet custT="1"/>
      <dgm:spPr/>
      <dgm:t>
        <a:bodyPr/>
        <a:lstStyle/>
        <a:p>
          <a:r>
            <a:rPr lang="pl-PL" sz="1800" b="1" dirty="0">
              <a:solidFill>
                <a:schemeClr val="bg1"/>
              </a:solidFill>
            </a:rPr>
            <a:t>Wydatki na cele klimatyczne</a:t>
          </a:r>
        </a:p>
        <a:p>
          <a:r>
            <a:rPr lang="pl-PL" sz="1800" b="1" dirty="0">
              <a:solidFill>
                <a:schemeClr val="bg1"/>
              </a:solidFill>
            </a:rPr>
            <a:t>ok. 37,5% środków EFRR</a:t>
          </a:r>
          <a:endParaRPr kumimoji="0" lang="pl-PL" sz="1800" b="0" i="0" u="none" strike="noStrike" cap="none" spc="0" normalizeH="0" baseline="0" noProof="0" dirty="0">
            <a:ln>
              <a:noFill/>
            </a:ln>
            <a:solidFill>
              <a:schemeClr val="bg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092E86AF-6481-4B1A-91F5-7A7111416237}" type="parTrans" cxnId="{4ABE5F17-7657-42D9-A863-420B76C34160}">
      <dgm:prSet/>
      <dgm:spPr/>
      <dgm:t>
        <a:bodyPr/>
        <a:lstStyle/>
        <a:p>
          <a:endParaRPr lang="pl-PL"/>
        </a:p>
      </dgm:t>
    </dgm:pt>
    <dgm:pt modelId="{D4348D8B-327B-437D-AC83-D5FAB931F331}" type="sibTrans" cxnId="{4ABE5F17-7657-42D9-A863-420B76C34160}">
      <dgm:prSet/>
      <dgm:spPr/>
      <dgm:t>
        <a:bodyPr/>
        <a:lstStyle/>
        <a:p>
          <a:endParaRPr lang="pl-PL"/>
        </a:p>
      </dgm:t>
    </dgm:pt>
    <dgm:pt modelId="{8DBAF0A3-0245-4742-B485-9FA4E8363D47}">
      <dgm:prSet custT="1"/>
      <dgm:spPr/>
      <dgm:t>
        <a:bodyPr/>
        <a:lstStyle/>
        <a:p>
          <a:r>
            <a:rPr lang="pl-PL" sz="1800" b="1" dirty="0"/>
            <a:t>EFRR/EFS</a:t>
          </a:r>
        </a:p>
        <a:p>
          <a:r>
            <a:rPr lang="pl-PL" sz="1800" b="1" dirty="0"/>
            <a:t>74,93%/25,07%</a:t>
          </a:r>
          <a:endParaRPr lang="pl-PL" sz="1800" b="0" dirty="0"/>
        </a:p>
      </dgm:t>
    </dgm:pt>
    <dgm:pt modelId="{0AF3ECCC-F016-4947-B804-09BE08AF6902}" type="parTrans" cxnId="{ADEBBD2B-2397-453E-B767-68BE94557823}">
      <dgm:prSet/>
      <dgm:spPr/>
      <dgm:t>
        <a:bodyPr/>
        <a:lstStyle/>
        <a:p>
          <a:endParaRPr lang="pl-PL"/>
        </a:p>
      </dgm:t>
    </dgm:pt>
    <dgm:pt modelId="{B5989FE2-6FCA-424E-A9BB-6D09E3389450}" type="sibTrans" cxnId="{ADEBBD2B-2397-453E-B767-68BE94557823}">
      <dgm:prSet/>
      <dgm:spPr/>
      <dgm:t>
        <a:bodyPr/>
        <a:lstStyle/>
        <a:p>
          <a:endParaRPr lang="pl-PL"/>
        </a:p>
      </dgm:t>
    </dgm:pt>
    <dgm:pt modelId="{D29FC550-6FB2-466F-92AB-9BFEE129F96C}" type="pres">
      <dgm:prSet presAssocID="{091F10BF-2A7C-4199-A57F-0A29DFFB86A9}" presName="diagram" presStyleCnt="0">
        <dgm:presLayoutVars>
          <dgm:dir/>
          <dgm:resizeHandles val="exact"/>
        </dgm:presLayoutVars>
      </dgm:prSet>
      <dgm:spPr/>
    </dgm:pt>
    <dgm:pt modelId="{0A978143-35A1-4DE8-88AC-41E289B1B673}" type="pres">
      <dgm:prSet presAssocID="{E88CD196-9170-44FA-BF83-707CF233EF19}" presName="node" presStyleLbl="node1" presStyleIdx="0" presStyleCnt="6" custScaleX="55174" custScaleY="103013" custLinFactNeighborX="-15511" custLinFactNeighborY="-1164">
        <dgm:presLayoutVars>
          <dgm:bulletEnabled val="1"/>
        </dgm:presLayoutVars>
      </dgm:prSet>
      <dgm:spPr/>
    </dgm:pt>
    <dgm:pt modelId="{E1C87F16-0B75-4251-9F9B-8FCE73174FC9}" type="pres">
      <dgm:prSet presAssocID="{A3C929BF-F5DC-4892-BE7A-2944D5CEB062}" presName="sibTrans" presStyleCnt="0"/>
      <dgm:spPr/>
    </dgm:pt>
    <dgm:pt modelId="{1B98FEA0-206F-420C-92DB-AB33EB7415E3}" type="pres">
      <dgm:prSet presAssocID="{7BAFEE3F-1A4E-4BA7-9F39-3D46DED49DB5}" presName="node" presStyleLbl="node1" presStyleIdx="1" presStyleCnt="6" custScaleX="65733">
        <dgm:presLayoutVars>
          <dgm:bulletEnabled val="1"/>
        </dgm:presLayoutVars>
      </dgm:prSet>
      <dgm:spPr/>
    </dgm:pt>
    <dgm:pt modelId="{F45846A3-041F-4A91-8D74-380BEE933AE0}" type="pres">
      <dgm:prSet presAssocID="{D9944B17-51B0-42D2-897A-1E6D63338FFA}" presName="sibTrans" presStyleCnt="0"/>
      <dgm:spPr/>
    </dgm:pt>
    <dgm:pt modelId="{500097EB-5C8A-47F8-AB66-E281F9891A08}" type="pres">
      <dgm:prSet presAssocID="{2B716FE3-6805-4ADC-B9EE-3845AA57ECD9}" presName="node" presStyleLbl="node1" presStyleIdx="2" presStyleCnt="6" custScaleX="55509" custLinFactNeighborX="12613" custLinFactNeighborY="343">
        <dgm:presLayoutVars>
          <dgm:bulletEnabled val="1"/>
        </dgm:presLayoutVars>
      </dgm:prSet>
      <dgm:spPr/>
    </dgm:pt>
    <dgm:pt modelId="{84AC3D64-02A8-4E19-A3DC-E91446E8AE4A}" type="pres">
      <dgm:prSet presAssocID="{D4348D8B-327B-437D-AC83-D5FAB931F331}" presName="sibTrans" presStyleCnt="0"/>
      <dgm:spPr/>
    </dgm:pt>
    <dgm:pt modelId="{70106DC5-C102-46C1-AF12-B571F51070AA}" type="pres">
      <dgm:prSet presAssocID="{86855637-AB52-49D3-B3D4-199C38933063}" presName="node" presStyleLbl="node1" presStyleIdx="3" presStyleCnt="6" custScaleX="57766" custLinFactNeighborX="-2837" custLinFactNeighborY="1443">
        <dgm:presLayoutVars>
          <dgm:bulletEnabled val="1"/>
        </dgm:presLayoutVars>
      </dgm:prSet>
      <dgm:spPr/>
    </dgm:pt>
    <dgm:pt modelId="{6276F663-6D2E-4702-AFD5-3C70B46CBC1D}" type="pres">
      <dgm:prSet presAssocID="{5D2892D0-C146-46AD-A9A9-E6B1A50A3F40}" presName="sibTrans" presStyleCnt="0"/>
      <dgm:spPr/>
    </dgm:pt>
    <dgm:pt modelId="{80684121-1E23-47FD-9B7F-14EED68226D4}" type="pres">
      <dgm:prSet presAssocID="{7D281E90-B4F8-4A24-83AD-5C630AC9C5CF}" presName="node" presStyleLbl="node1" presStyleIdx="4" presStyleCnt="6" custScaleX="74460">
        <dgm:presLayoutVars>
          <dgm:bulletEnabled val="1"/>
        </dgm:presLayoutVars>
      </dgm:prSet>
      <dgm:spPr/>
    </dgm:pt>
    <dgm:pt modelId="{C5FDB668-7E44-42D5-B4BC-C0841996F52B}" type="pres">
      <dgm:prSet presAssocID="{B60FCAE8-7F0B-4CEA-A30D-4F71AD1A08BC}" presName="sibTrans" presStyleCnt="0"/>
      <dgm:spPr/>
    </dgm:pt>
    <dgm:pt modelId="{BDC4716E-D469-405F-8DC8-9A36DB6BB52E}" type="pres">
      <dgm:prSet presAssocID="{8DBAF0A3-0245-4742-B485-9FA4E8363D47}" presName="node" presStyleLbl="node1" presStyleIdx="5" presStyleCnt="6" custScaleX="61750" custLinFactNeighborX="2426" custLinFactNeighborY="404">
        <dgm:presLayoutVars>
          <dgm:bulletEnabled val="1"/>
        </dgm:presLayoutVars>
      </dgm:prSet>
      <dgm:spPr/>
    </dgm:pt>
  </dgm:ptLst>
  <dgm:cxnLst>
    <dgm:cxn modelId="{C183D908-7452-4B4C-9815-8655C4C88CF9}" type="presOf" srcId="{091F10BF-2A7C-4199-A57F-0A29DFFB86A9}" destId="{D29FC550-6FB2-466F-92AB-9BFEE129F96C}" srcOrd="0" destOrd="0" presId="urn:microsoft.com/office/officeart/2005/8/layout/default#1"/>
    <dgm:cxn modelId="{84B7140F-EBC6-4BB2-8AD5-64B716B1A84B}" srcId="{091F10BF-2A7C-4199-A57F-0A29DFFB86A9}" destId="{86855637-AB52-49D3-B3D4-199C38933063}" srcOrd="3" destOrd="0" parTransId="{AA3F736B-A4CE-4688-8232-7ACC4546F214}" sibTransId="{5D2892D0-C146-46AD-A9A9-E6B1A50A3F40}"/>
    <dgm:cxn modelId="{72479311-41D4-49A6-9439-45C8F20C4FFF}" type="presOf" srcId="{86855637-AB52-49D3-B3D4-199C38933063}" destId="{70106DC5-C102-46C1-AF12-B571F51070AA}" srcOrd="0" destOrd="0" presId="urn:microsoft.com/office/officeart/2005/8/layout/default#1"/>
    <dgm:cxn modelId="{4ABE5F17-7657-42D9-A863-420B76C34160}" srcId="{091F10BF-2A7C-4199-A57F-0A29DFFB86A9}" destId="{2B716FE3-6805-4ADC-B9EE-3845AA57ECD9}" srcOrd="2" destOrd="0" parTransId="{092E86AF-6481-4B1A-91F5-7A7111416237}" sibTransId="{D4348D8B-327B-437D-AC83-D5FAB931F331}"/>
    <dgm:cxn modelId="{56928025-A696-466F-A343-9B37797633E7}" type="presOf" srcId="{7BAFEE3F-1A4E-4BA7-9F39-3D46DED49DB5}" destId="{1B98FEA0-206F-420C-92DB-AB33EB7415E3}" srcOrd="0" destOrd="0" presId="urn:microsoft.com/office/officeart/2005/8/layout/default#1"/>
    <dgm:cxn modelId="{ADEBBD2B-2397-453E-B767-68BE94557823}" srcId="{091F10BF-2A7C-4199-A57F-0A29DFFB86A9}" destId="{8DBAF0A3-0245-4742-B485-9FA4E8363D47}" srcOrd="5" destOrd="0" parTransId="{0AF3ECCC-F016-4947-B804-09BE08AF6902}" sibTransId="{B5989FE2-6FCA-424E-A9BB-6D09E3389450}"/>
    <dgm:cxn modelId="{2C87F230-4258-4803-B0BD-17AD8576ECBC}" type="presOf" srcId="{7D281E90-B4F8-4A24-83AD-5C630AC9C5CF}" destId="{80684121-1E23-47FD-9B7F-14EED68226D4}" srcOrd="0" destOrd="0" presId="urn:microsoft.com/office/officeart/2005/8/layout/default#1"/>
    <dgm:cxn modelId="{64AF8640-CAAC-48C1-8DE4-7EE952870090}" srcId="{091F10BF-2A7C-4199-A57F-0A29DFFB86A9}" destId="{7BAFEE3F-1A4E-4BA7-9F39-3D46DED49DB5}" srcOrd="1" destOrd="0" parTransId="{EA7AF9A7-788D-4BA2-9D78-896E03CC9F91}" sibTransId="{D9944B17-51B0-42D2-897A-1E6D63338FFA}"/>
    <dgm:cxn modelId="{F4347A45-968D-43B3-97E5-DD4D7D3F74BF}" srcId="{091F10BF-2A7C-4199-A57F-0A29DFFB86A9}" destId="{E88CD196-9170-44FA-BF83-707CF233EF19}" srcOrd="0" destOrd="0" parTransId="{16B92754-3E05-47BA-B4D0-E557F5B8E81B}" sibTransId="{A3C929BF-F5DC-4892-BE7A-2944D5CEB062}"/>
    <dgm:cxn modelId="{F0C0CF67-E797-43ED-8522-93D77558B695}" type="presOf" srcId="{E88CD196-9170-44FA-BF83-707CF233EF19}" destId="{0A978143-35A1-4DE8-88AC-41E289B1B673}" srcOrd="0" destOrd="0" presId="urn:microsoft.com/office/officeart/2005/8/layout/default#1"/>
    <dgm:cxn modelId="{2557E8D9-C577-47C3-B86B-D6A1797F31F0}" type="presOf" srcId="{2B716FE3-6805-4ADC-B9EE-3845AA57ECD9}" destId="{500097EB-5C8A-47F8-AB66-E281F9891A08}" srcOrd="0" destOrd="0" presId="urn:microsoft.com/office/officeart/2005/8/layout/default#1"/>
    <dgm:cxn modelId="{0B39FEE3-BA9A-40A8-817B-1574E0917B78}" srcId="{091F10BF-2A7C-4199-A57F-0A29DFFB86A9}" destId="{7D281E90-B4F8-4A24-83AD-5C630AC9C5CF}" srcOrd="4" destOrd="0" parTransId="{288B293E-53B3-424F-AE00-BB83CAEDE7BC}" sibTransId="{B60FCAE8-7F0B-4CEA-A30D-4F71AD1A08BC}"/>
    <dgm:cxn modelId="{639546EB-CA5F-4240-9234-EEF4B0869B89}" type="presOf" srcId="{8DBAF0A3-0245-4742-B485-9FA4E8363D47}" destId="{BDC4716E-D469-405F-8DC8-9A36DB6BB52E}" srcOrd="0" destOrd="0" presId="urn:microsoft.com/office/officeart/2005/8/layout/default#1"/>
    <dgm:cxn modelId="{67AE50A0-2816-4C96-A62B-C82CC0CC0795}" type="presParOf" srcId="{D29FC550-6FB2-466F-92AB-9BFEE129F96C}" destId="{0A978143-35A1-4DE8-88AC-41E289B1B673}" srcOrd="0" destOrd="0" presId="urn:microsoft.com/office/officeart/2005/8/layout/default#1"/>
    <dgm:cxn modelId="{0F86F1A5-D808-4078-89EA-2077FF4AD0A2}" type="presParOf" srcId="{D29FC550-6FB2-466F-92AB-9BFEE129F96C}" destId="{E1C87F16-0B75-4251-9F9B-8FCE73174FC9}" srcOrd="1" destOrd="0" presId="urn:microsoft.com/office/officeart/2005/8/layout/default#1"/>
    <dgm:cxn modelId="{63DEDF8B-DC8C-455F-8CC5-2FB21D5D7001}" type="presParOf" srcId="{D29FC550-6FB2-466F-92AB-9BFEE129F96C}" destId="{1B98FEA0-206F-420C-92DB-AB33EB7415E3}" srcOrd="2" destOrd="0" presId="urn:microsoft.com/office/officeart/2005/8/layout/default#1"/>
    <dgm:cxn modelId="{74C9A514-ABAB-4F8E-B3AF-33303510C048}" type="presParOf" srcId="{D29FC550-6FB2-466F-92AB-9BFEE129F96C}" destId="{F45846A3-041F-4A91-8D74-380BEE933AE0}" srcOrd="3" destOrd="0" presId="urn:microsoft.com/office/officeart/2005/8/layout/default#1"/>
    <dgm:cxn modelId="{02772032-8EE4-47ED-B019-E72115CE9F75}" type="presParOf" srcId="{D29FC550-6FB2-466F-92AB-9BFEE129F96C}" destId="{500097EB-5C8A-47F8-AB66-E281F9891A08}" srcOrd="4" destOrd="0" presId="urn:microsoft.com/office/officeart/2005/8/layout/default#1"/>
    <dgm:cxn modelId="{828B5F08-68F2-43B6-B7EB-A8A6471101C6}" type="presParOf" srcId="{D29FC550-6FB2-466F-92AB-9BFEE129F96C}" destId="{84AC3D64-02A8-4E19-A3DC-E91446E8AE4A}" srcOrd="5" destOrd="0" presId="urn:microsoft.com/office/officeart/2005/8/layout/default#1"/>
    <dgm:cxn modelId="{80FBE26F-6BB5-40A8-B75F-70E75C067C43}" type="presParOf" srcId="{D29FC550-6FB2-466F-92AB-9BFEE129F96C}" destId="{70106DC5-C102-46C1-AF12-B571F51070AA}" srcOrd="6" destOrd="0" presId="urn:microsoft.com/office/officeart/2005/8/layout/default#1"/>
    <dgm:cxn modelId="{1BD0FD58-FEF1-41A7-9AE8-4D87ABC8D26A}" type="presParOf" srcId="{D29FC550-6FB2-466F-92AB-9BFEE129F96C}" destId="{6276F663-6D2E-4702-AFD5-3C70B46CBC1D}" srcOrd="7" destOrd="0" presId="urn:microsoft.com/office/officeart/2005/8/layout/default#1"/>
    <dgm:cxn modelId="{2EBDC593-CD35-42E5-8C87-FF8BD978D3E4}" type="presParOf" srcId="{D29FC550-6FB2-466F-92AB-9BFEE129F96C}" destId="{80684121-1E23-47FD-9B7F-14EED68226D4}" srcOrd="8" destOrd="0" presId="urn:microsoft.com/office/officeart/2005/8/layout/default#1"/>
    <dgm:cxn modelId="{A73E08E7-A9ED-4F90-94FA-8CDD4C24CD85}" type="presParOf" srcId="{D29FC550-6FB2-466F-92AB-9BFEE129F96C}" destId="{C5FDB668-7E44-42D5-B4BC-C0841996F52B}" srcOrd="9" destOrd="0" presId="urn:microsoft.com/office/officeart/2005/8/layout/default#1"/>
    <dgm:cxn modelId="{1C1BD92A-7F36-4810-805C-A53EC38572E7}" type="presParOf" srcId="{D29FC550-6FB2-466F-92AB-9BFEE129F96C}" destId="{BDC4716E-D469-405F-8DC8-9A36DB6BB52E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1F58A-5206-4935-8645-CDD098744D98}">
      <dsp:nvSpPr>
        <dsp:cNvPr id="0" name=""/>
        <dsp:cNvSpPr/>
      </dsp:nvSpPr>
      <dsp:spPr>
        <a:xfrm>
          <a:off x="3310683" y="1133453"/>
          <a:ext cx="584113" cy="693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731"/>
              </a:lnTo>
              <a:lnTo>
                <a:pt x="584113" y="553731"/>
              </a:lnTo>
              <a:lnTo>
                <a:pt x="584113" y="693762"/>
              </a:lnTo>
            </a:path>
          </a:pathLst>
        </a:custGeom>
        <a:noFill/>
        <a:ln w="12700" cap="flat" cmpd="sng" algn="ctr">
          <a:solidFill>
            <a:srgbClr val="F0EA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C4437-B182-4D24-BEF7-AD25231EF701}">
      <dsp:nvSpPr>
        <dsp:cNvPr id="0" name=""/>
        <dsp:cNvSpPr/>
      </dsp:nvSpPr>
      <dsp:spPr>
        <a:xfrm>
          <a:off x="2287766" y="1133453"/>
          <a:ext cx="1022917" cy="693762"/>
        </a:xfrm>
        <a:custGeom>
          <a:avLst/>
          <a:gdLst/>
          <a:ahLst/>
          <a:cxnLst/>
          <a:rect l="0" t="0" r="0" b="0"/>
          <a:pathLst>
            <a:path>
              <a:moveTo>
                <a:pt x="1022917" y="0"/>
              </a:moveTo>
              <a:lnTo>
                <a:pt x="1022917" y="553731"/>
              </a:lnTo>
              <a:lnTo>
                <a:pt x="0" y="553731"/>
              </a:lnTo>
              <a:lnTo>
                <a:pt x="0" y="693762"/>
              </a:lnTo>
            </a:path>
          </a:pathLst>
        </a:custGeom>
        <a:noFill/>
        <a:ln w="12700" cap="flat" cmpd="sng" algn="ctr">
          <a:solidFill>
            <a:srgbClr val="F0EA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72D35-889E-4A04-A02D-3D62C24CAB56}">
      <dsp:nvSpPr>
        <dsp:cNvPr id="0" name=""/>
        <dsp:cNvSpPr/>
      </dsp:nvSpPr>
      <dsp:spPr>
        <a:xfrm>
          <a:off x="674080" y="1133453"/>
          <a:ext cx="2636603" cy="693762"/>
        </a:xfrm>
        <a:custGeom>
          <a:avLst/>
          <a:gdLst/>
          <a:ahLst/>
          <a:cxnLst/>
          <a:rect l="0" t="0" r="0" b="0"/>
          <a:pathLst>
            <a:path>
              <a:moveTo>
                <a:pt x="2636603" y="0"/>
              </a:moveTo>
              <a:lnTo>
                <a:pt x="2636603" y="553731"/>
              </a:lnTo>
              <a:lnTo>
                <a:pt x="0" y="553731"/>
              </a:lnTo>
              <a:lnTo>
                <a:pt x="0" y="693762"/>
              </a:lnTo>
            </a:path>
          </a:pathLst>
        </a:custGeom>
        <a:noFill/>
        <a:ln w="12700" cap="flat" cmpd="sng" algn="ctr">
          <a:solidFill>
            <a:srgbClr val="F0EA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40B30-A39C-4205-85FB-A30B0751466A}">
      <dsp:nvSpPr>
        <dsp:cNvPr id="0" name=""/>
        <dsp:cNvSpPr/>
      </dsp:nvSpPr>
      <dsp:spPr>
        <a:xfrm>
          <a:off x="2977277" y="466641"/>
          <a:ext cx="666812" cy="66681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771EE-BE0E-4283-A1C7-57B6962EA016}">
      <dsp:nvSpPr>
        <dsp:cNvPr id="0" name=""/>
        <dsp:cNvSpPr/>
      </dsp:nvSpPr>
      <dsp:spPr>
        <a:xfrm>
          <a:off x="2977277" y="466641"/>
          <a:ext cx="666812" cy="66681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5E699-C1A9-4DC1-A6A8-357344FDC119}">
      <dsp:nvSpPr>
        <dsp:cNvPr id="0" name=""/>
        <dsp:cNvSpPr/>
      </dsp:nvSpPr>
      <dsp:spPr>
        <a:xfrm>
          <a:off x="2643871" y="586667"/>
          <a:ext cx="1333624" cy="42675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266196"/>
              </a:solidFill>
            </a:rPr>
            <a:t>Cele:</a:t>
          </a:r>
        </a:p>
      </dsp:txBody>
      <dsp:txXfrm>
        <a:off x="2643871" y="586667"/>
        <a:ext cx="1333624" cy="426759"/>
      </dsp:txXfrm>
    </dsp:sp>
    <dsp:sp modelId="{8FEFC481-3365-41FE-8A4A-45C194365278}">
      <dsp:nvSpPr>
        <dsp:cNvPr id="0" name=""/>
        <dsp:cNvSpPr/>
      </dsp:nvSpPr>
      <dsp:spPr>
        <a:xfrm>
          <a:off x="340674" y="1827216"/>
          <a:ext cx="666812" cy="66681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0C686-2946-48B6-A932-AFE6612610EA}">
      <dsp:nvSpPr>
        <dsp:cNvPr id="0" name=""/>
        <dsp:cNvSpPr/>
      </dsp:nvSpPr>
      <dsp:spPr>
        <a:xfrm>
          <a:off x="340674" y="1827216"/>
          <a:ext cx="666812" cy="66681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2BC8F-4F5D-4874-AED4-C3FE9F31D9D0}">
      <dsp:nvSpPr>
        <dsp:cNvPr id="0" name=""/>
        <dsp:cNvSpPr/>
      </dsp:nvSpPr>
      <dsp:spPr>
        <a:xfrm>
          <a:off x="7267" y="1947242"/>
          <a:ext cx="1333624" cy="42675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rgbClr val="266196"/>
              </a:solidFill>
            </a:rPr>
            <a:t>zerowa emisja gazów cieplarnianych netto do 2050 r.</a:t>
          </a:r>
        </a:p>
      </dsp:txBody>
      <dsp:txXfrm>
        <a:off x="7267" y="1947242"/>
        <a:ext cx="1333624" cy="426759"/>
      </dsp:txXfrm>
    </dsp:sp>
    <dsp:sp modelId="{E38A4853-416C-4827-880A-7B7D1D7327EB}">
      <dsp:nvSpPr>
        <dsp:cNvPr id="0" name=""/>
        <dsp:cNvSpPr/>
      </dsp:nvSpPr>
      <dsp:spPr>
        <a:xfrm>
          <a:off x="1954360" y="1827216"/>
          <a:ext cx="666812" cy="66681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57D9F-544F-427C-851E-9A4D91FF2CCD}">
      <dsp:nvSpPr>
        <dsp:cNvPr id="0" name=""/>
        <dsp:cNvSpPr/>
      </dsp:nvSpPr>
      <dsp:spPr>
        <a:xfrm>
          <a:off x="1954360" y="1827216"/>
          <a:ext cx="666812" cy="66681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A9FBB-107F-4B92-A601-40A7EC284893}">
      <dsp:nvSpPr>
        <dsp:cNvPr id="0" name=""/>
        <dsp:cNvSpPr/>
      </dsp:nvSpPr>
      <dsp:spPr>
        <a:xfrm>
          <a:off x="1620954" y="1947242"/>
          <a:ext cx="1333624" cy="42675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rgbClr val="266196"/>
              </a:solidFill>
            </a:rPr>
            <a:t>wzrost gospodarczy niezależny od zużycia zasobów</a:t>
          </a:r>
        </a:p>
      </dsp:txBody>
      <dsp:txXfrm>
        <a:off x="1620954" y="1947242"/>
        <a:ext cx="1333624" cy="426759"/>
      </dsp:txXfrm>
    </dsp:sp>
    <dsp:sp modelId="{0C24C9B2-1636-4616-A352-C223D4F2EEB8}">
      <dsp:nvSpPr>
        <dsp:cNvPr id="0" name=""/>
        <dsp:cNvSpPr/>
      </dsp:nvSpPr>
      <dsp:spPr>
        <a:xfrm>
          <a:off x="3561391" y="1827216"/>
          <a:ext cx="666812" cy="66681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C5DA1-F675-4E54-B1CB-663008386B49}">
      <dsp:nvSpPr>
        <dsp:cNvPr id="0" name=""/>
        <dsp:cNvSpPr/>
      </dsp:nvSpPr>
      <dsp:spPr>
        <a:xfrm>
          <a:off x="3561391" y="1827216"/>
          <a:ext cx="666812" cy="66681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85466-BFA5-4CC5-91CF-453F26529143}">
      <dsp:nvSpPr>
        <dsp:cNvPr id="0" name=""/>
        <dsp:cNvSpPr/>
      </dsp:nvSpPr>
      <dsp:spPr>
        <a:xfrm>
          <a:off x="3227985" y="1947242"/>
          <a:ext cx="1333624" cy="42675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rgbClr val="266196"/>
              </a:solidFill>
            </a:rPr>
            <a:t>sprawiedliwa transformacja społeczna</a:t>
          </a:r>
          <a:br>
            <a:rPr lang="pl-PL" sz="1100" b="1" kern="1200" dirty="0">
              <a:solidFill>
                <a:srgbClr val="266196"/>
              </a:solidFill>
            </a:rPr>
          </a:br>
          <a:r>
            <a:rPr lang="pl-PL" sz="1100" b="1" kern="1200" dirty="0">
              <a:solidFill>
                <a:srgbClr val="266196"/>
              </a:solidFill>
            </a:rPr>
            <a:t> i terytorialna</a:t>
          </a:r>
        </a:p>
      </dsp:txBody>
      <dsp:txXfrm>
        <a:off x="3227985" y="1947242"/>
        <a:ext cx="1333624" cy="426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0865C-17B9-4D06-978E-AB219C5665E5}">
      <dsp:nvSpPr>
        <dsp:cNvPr id="0" name=""/>
        <dsp:cNvSpPr/>
      </dsp:nvSpPr>
      <dsp:spPr>
        <a:xfrm>
          <a:off x="0" y="0"/>
          <a:ext cx="78866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D39CD-EA2F-4E1C-BF60-D51CC6F2C353}">
      <dsp:nvSpPr>
        <dsp:cNvPr id="0" name=""/>
        <dsp:cNvSpPr/>
      </dsp:nvSpPr>
      <dsp:spPr>
        <a:xfrm>
          <a:off x="0" y="0"/>
          <a:ext cx="3207540" cy="3421422"/>
        </a:xfrm>
        <a:prstGeom prst="rect">
          <a:avLst/>
        </a:prstGeom>
        <a:solidFill>
          <a:schemeClr val="accent1">
            <a:lumMod val="40000"/>
            <a:lumOff val="60000"/>
            <a:alpha val="67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>
            <a:solidFill>
              <a:srgbClr val="266196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>
            <a:solidFill>
              <a:srgbClr val="266196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rgbClr val="266196"/>
              </a:solidFill>
            </a:rPr>
            <a:t>Europejski Zielony Ład </a:t>
          </a:r>
          <a:br>
            <a:rPr lang="pl-PL" sz="2400" kern="1200" dirty="0">
              <a:solidFill>
                <a:srgbClr val="266196"/>
              </a:solidFill>
            </a:rPr>
          </a:br>
          <a:r>
            <a:rPr lang="pl-PL" sz="2400" kern="1200" dirty="0">
              <a:solidFill>
                <a:srgbClr val="266196"/>
              </a:solidFill>
            </a:rPr>
            <a:t>– 9 obszarów działań</a:t>
          </a:r>
        </a:p>
      </dsp:txBody>
      <dsp:txXfrm>
        <a:off x="0" y="0"/>
        <a:ext cx="3207540" cy="3421422"/>
      </dsp:txXfrm>
    </dsp:sp>
    <dsp:sp modelId="{BCF1355F-3D22-4755-8C13-07ACB2FD0D63}">
      <dsp:nvSpPr>
        <dsp:cNvPr id="0" name=""/>
        <dsp:cNvSpPr/>
      </dsp:nvSpPr>
      <dsp:spPr>
        <a:xfrm>
          <a:off x="3295110" y="18000"/>
          <a:ext cx="4582834" cy="36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266196"/>
              </a:solidFill>
            </a:rPr>
            <a:t>Różnorodność biologiczna</a:t>
          </a:r>
          <a:r>
            <a:rPr lang="pl-PL" sz="1600" kern="1200" dirty="0">
              <a:solidFill>
                <a:srgbClr val="266196"/>
              </a:solidFill>
            </a:rPr>
            <a:t> </a:t>
          </a:r>
        </a:p>
      </dsp:txBody>
      <dsp:txXfrm>
        <a:off x="3295110" y="18000"/>
        <a:ext cx="4582834" cy="360017"/>
      </dsp:txXfrm>
    </dsp:sp>
    <dsp:sp modelId="{B95A7EFC-BA42-4BBB-80F4-0852B391A0FD}">
      <dsp:nvSpPr>
        <dsp:cNvPr id="0" name=""/>
        <dsp:cNvSpPr/>
      </dsp:nvSpPr>
      <dsp:spPr>
        <a:xfrm>
          <a:off x="3207540" y="378018"/>
          <a:ext cx="46704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201DF0-2230-45E7-A1F0-804153B43E4E}">
      <dsp:nvSpPr>
        <dsp:cNvPr id="0" name=""/>
        <dsp:cNvSpPr/>
      </dsp:nvSpPr>
      <dsp:spPr>
        <a:xfrm>
          <a:off x="3295110" y="396019"/>
          <a:ext cx="4582834" cy="36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rgbClr val="266196"/>
              </a:solidFill>
            </a:rPr>
            <a:t>Od pola do stołu</a:t>
          </a:r>
        </a:p>
      </dsp:txBody>
      <dsp:txXfrm>
        <a:off x="3295110" y="396019"/>
        <a:ext cx="4582834" cy="360017"/>
      </dsp:txXfrm>
    </dsp:sp>
    <dsp:sp modelId="{C04A55DD-5C42-48C7-9EAC-3A3247540F88}">
      <dsp:nvSpPr>
        <dsp:cNvPr id="0" name=""/>
        <dsp:cNvSpPr/>
      </dsp:nvSpPr>
      <dsp:spPr>
        <a:xfrm>
          <a:off x="3207540" y="756037"/>
          <a:ext cx="46704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19DE5C-0667-4599-AF36-1C1B019328F8}">
      <dsp:nvSpPr>
        <dsp:cNvPr id="0" name=""/>
        <dsp:cNvSpPr/>
      </dsp:nvSpPr>
      <dsp:spPr>
        <a:xfrm>
          <a:off x="3295110" y="774038"/>
          <a:ext cx="4582834" cy="36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rgbClr val="266196"/>
              </a:solidFill>
            </a:rPr>
            <a:t>Rolnictwo zrównoważone</a:t>
          </a:r>
        </a:p>
      </dsp:txBody>
      <dsp:txXfrm>
        <a:off x="3295110" y="774038"/>
        <a:ext cx="4582834" cy="360017"/>
      </dsp:txXfrm>
    </dsp:sp>
    <dsp:sp modelId="{54909FF0-FF15-4BD1-87EC-1B6C411F4B15}">
      <dsp:nvSpPr>
        <dsp:cNvPr id="0" name=""/>
        <dsp:cNvSpPr/>
      </dsp:nvSpPr>
      <dsp:spPr>
        <a:xfrm>
          <a:off x="3207540" y="1134056"/>
          <a:ext cx="46704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CDF1A1-6010-46D4-9227-4B77A3A0AD08}">
      <dsp:nvSpPr>
        <dsp:cNvPr id="0" name=""/>
        <dsp:cNvSpPr/>
      </dsp:nvSpPr>
      <dsp:spPr>
        <a:xfrm>
          <a:off x="3295110" y="1152056"/>
          <a:ext cx="4582834" cy="36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266196"/>
              </a:solidFill>
            </a:rPr>
            <a:t>Czysta energia</a:t>
          </a:r>
          <a:r>
            <a:rPr lang="pl-PL" sz="1600" kern="1200" dirty="0">
              <a:solidFill>
                <a:srgbClr val="266196"/>
              </a:solidFill>
            </a:rPr>
            <a:t> </a:t>
          </a:r>
        </a:p>
      </dsp:txBody>
      <dsp:txXfrm>
        <a:off x="3295110" y="1152056"/>
        <a:ext cx="4582834" cy="360017"/>
      </dsp:txXfrm>
    </dsp:sp>
    <dsp:sp modelId="{458BDC1F-42DD-46C1-8410-0D05262A3418}">
      <dsp:nvSpPr>
        <dsp:cNvPr id="0" name=""/>
        <dsp:cNvSpPr/>
      </dsp:nvSpPr>
      <dsp:spPr>
        <a:xfrm>
          <a:off x="3207540" y="1512074"/>
          <a:ext cx="46704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9C3776-45D7-4FA1-BADC-6C6217D56D81}">
      <dsp:nvSpPr>
        <dsp:cNvPr id="0" name=""/>
        <dsp:cNvSpPr/>
      </dsp:nvSpPr>
      <dsp:spPr>
        <a:xfrm>
          <a:off x="3295110" y="1530075"/>
          <a:ext cx="4582834" cy="36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rgbClr val="266196"/>
              </a:solidFill>
            </a:rPr>
            <a:t>Zrównoważony przemysł</a:t>
          </a:r>
        </a:p>
      </dsp:txBody>
      <dsp:txXfrm>
        <a:off x="3295110" y="1530075"/>
        <a:ext cx="4582834" cy="360017"/>
      </dsp:txXfrm>
    </dsp:sp>
    <dsp:sp modelId="{B3D50CF1-7FBC-4528-86FA-BB9A1D0520E3}">
      <dsp:nvSpPr>
        <dsp:cNvPr id="0" name=""/>
        <dsp:cNvSpPr/>
      </dsp:nvSpPr>
      <dsp:spPr>
        <a:xfrm>
          <a:off x="3207540" y="1890093"/>
          <a:ext cx="46704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74BB4A-7FA3-4325-9D43-000BC607633A}">
      <dsp:nvSpPr>
        <dsp:cNvPr id="0" name=""/>
        <dsp:cNvSpPr/>
      </dsp:nvSpPr>
      <dsp:spPr>
        <a:xfrm>
          <a:off x="3295110" y="1908094"/>
          <a:ext cx="4582834" cy="36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266196"/>
              </a:solidFill>
            </a:rPr>
            <a:t>Budowa i renowacja</a:t>
          </a:r>
          <a:endParaRPr lang="pl-PL" sz="1600" kern="1200" dirty="0">
            <a:solidFill>
              <a:srgbClr val="266196"/>
            </a:solidFill>
          </a:endParaRPr>
        </a:p>
      </dsp:txBody>
      <dsp:txXfrm>
        <a:off x="3295110" y="1908094"/>
        <a:ext cx="4582834" cy="360017"/>
      </dsp:txXfrm>
    </dsp:sp>
    <dsp:sp modelId="{EB76E409-4100-46B7-8F2A-6B990CA8EB0F}">
      <dsp:nvSpPr>
        <dsp:cNvPr id="0" name=""/>
        <dsp:cNvSpPr/>
      </dsp:nvSpPr>
      <dsp:spPr>
        <a:xfrm>
          <a:off x="3207540" y="2268112"/>
          <a:ext cx="46704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1DA4E-F638-43BB-8E63-5C841A14B19E}">
      <dsp:nvSpPr>
        <dsp:cNvPr id="0" name=""/>
        <dsp:cNvSpPr/>
      </dsp:nvSpPr>
      <dsp:spPr>
        <a:xfrm>
          <a:off x="3295110" y="2286112"/>
          <a:ext cx="4582834" cy="36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266196"/>
              </a:solidFill>
            </a:rPr>
            <a:t>Zrównoważona mobilność</a:t>
          </a:r>
          <a:endParaRPr lang="pl-PL" sz="1600" kern="1200" dirty="0">
            <a:solidFill>
              <a:srgbClr val="266196"/>
            </a:solidFill>
          </a:endParaRPr>
        </a:p>
      </dsp:txBody>
      <dsp:txXfrm>
        <a:off x="3295110" y="2286112"/>
        <a:ext cx="4582834" cy="360017"/>
      </dsp:txXfrm>
    </dsp:sp>
    <dsp:sp modelId="{F794D826-5B47-4B4E-96A0-980053A1CECB}">
      <dsp:nvSpPr>
        <dsp:cNvPr id="0" name=""/>
        <dsp:cNvSpPr/>
      </dsp:nvSpPr>
      <dsp:spPr>
        <a:xfrm>
          <a:off x="3207540" y="2646130"/>
          <a:ext cx="46704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BDF04B-64D2-4372-94BE-83A390D9B0A1}">
      <dsp:nvSpPr>
        <dsp:cNvPr id="0" name=""/>
        <dsp:cNvSpPr/>
      </dsp:nvSpPr>
      <dsp:spPr>
        <a:xfrm>
          <a:off x="3295110" y="2633076"/>
          <a:ext cx="4582834" cy="36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266196"/>
              </a:solidFill>
            </a:rPr>
            <a:t>Eliminowanie zanieczyszczeń</a:t>
          </a:r>
          <a:endParaRPr lang="pl-PL" sz="1600" kern="1200" dirty="0">
            <a:solidFill>
              <a:srgbClr val="266196"/>
            </a:solidFill>
          </a:endParaRPr>
        </a:p>
      </dsp:txBody>
      <dsp:txXfrm>
        <a:off x="3295110" y="2633076"/>
        <a:ext cx="4582834" cy="360017"/>
      </dsp:txXfrm>
    </dsp:sp>
    <dsp:sp modelId="{97971A25-937D-4740-BFB8-22B9156D708F}">
      <dsp:nvSpPr>
        <dsp:cNvPr id="0" name=""/>
        <dsp:cNvSpPr/>
      </dsp:nvSpPr>
      <dsp:spPr>
        <a:xfrm>
          <a:off x="3207540" y="3024149"/>
          <a:ext cx="46704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6CBDDE-88F8-4F34-B783-BB4F064DEEB8}">
      <dsp:nvSpPr>
        <dsp:cNvPr id="0" name=""/>
        <dsp:cNvSpPr/>
      </dsp:nvSpPr>
      <dsp:spPr>
        <a:xfrm>
          <a:off x="3295110" y="3042150"/>
          <a:ext cx="4582834" cy="36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266196"/>
              </a:solidFill>
            </a:rPr>
            <a:t>Działania w dziedzinie klimatu</a:t>
          </a:r>
          <a:endParaRPr lang="pl-PL" sz="1600" kern="1200" dirty="0">
            <a:solidFill>
              <a:srgbClr val="266196"/>
            </a:solidFill>
          </a:endParaRPr>
        </a:p>
      </dsp:txBody>
      <dsp:txXfrm>
        <a:off x="3295110" y="3042150"/>
        <a:ext cx="4582834" cy="360017"/>
      </dsp:txXfrm>
    </dsp:sp>
    <dsp:sp modelId="{E67ED597-EDAB-422E-B54A-57A5461CD8D5}">
      <dsp:nvSpPr>
        <dsp:cNvPr id="0" name=""/>
        <dsp:cNvSpPr/>
      </dsp:nvSpPr>
      <dsp:spPr>
        <a:xfrm>
          <a:off x="3207540" y="3402168"/>
          <a:ext cx="46704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78143-35A1-4DE8-88AC-41E289B1B673}">
      <dsp:nvSpPr>
        <dsp:cNvPr id="0" name=""/>
        <dsp:cNvSpPr/>
      </dsp:nvSpPr>
      <dsp:spPr>
        <a:xfrm>
          <a:off x="463379" y="0"/>
          <a:ext cx="1873804" cy="2099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Rozporządzenie  Ogólne nie obejmuje </a:t>
          </a:r>
          <a:r>
            <a:rPr lang="pl-PL" sz="1800" b="1" kern="1200" dirty="0"/>
            <a:t>EFRROW</a:t>
          </a:r>
        </a:p>
      </dsp:txBody>
      <dsp:txXfrm>
        <a:off x="463379" y="0"/>
        <a:ext cx="1873804" cy="2099099"/>
      </dsp:txXfrm>
    </dsp:sp>
    <dsp:sp modelId="{1B98FEA0-206F-420C-92DB-AB33EB7415E3}">
      <dsp:nvSpPr>
        <dsp:cNvPr id="0" name=""/>
        <dsp:cNvSpPr/>
      </dsp:nvSpPr>
      <dsp:spPr>
        <a:xfrm>
          <a:off x="3203581" y="30863"/>
          <a:ext cx="2232405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6 celów polityki</a:t>
          </a:r>
          <a:r>
            <a:rPr lang="pl-PL" sz="1800" kern="1200" dirty="0">
              <a:solidFill>
                <a:schemeClr val="bg1"/>
              </a:solidFill>
            </a:rPr>
            <a:t>, </a:t>
          </a:r>
          <a:br>
            <a:rPr lang="pl-PL" sz="1800" kern="1200" dirty="0">
              <a:solidFill>
                <a:schemeClr val="bg1"/>
              </a:solidFill>
            </a:rPr>
          </a:br>
          <a:r>
            <a:rPr lang="pl-PL" sz="1800" kern="1200" dirty="0">
              <a:solidFill>
                <a:schemeClr val="bg1"/>
              </a:solidFill>
            </a:rPr>
            <a:t>w tym nowe cele</a:t>
          </a:r>
          <a:br>
            <a:rPr lang="pl-PL" sz="1800" kern="1200" dirty="0">
              <a:solidFill>
                <a:schemeClr val="bg1"/>
              </a:solidFill>
            </a:rPr>
          </a:br>
          <a:r>
            <a:rPr lang="pl-PL" sz="1800" kern="1200" dirty="0">
              <a:solidFill>
                <a:schemeClr val="bg1"/>
              </a:solidFill>
            </a:rPr>
            <a:t> 5. i 6. Brak odpowiednika CT11</a:t>
          </a:r>
          <a:endParaRPr lang="pl-PL" sz="1800" kern="1200" dirty="0"/>
        </a:p>
      </dsp:txBody>
      <dsp:txXfrm>
        <a:off x="3203581" y="30863"/>
        <a:ext cx="2232405" cy="2037703"/>
      </dsp:txXfrm>
    </dsp:sp>
    <dsp:sp modelId="{500097EB-5C8A-47F8-AB66-E281F9891A08}">
      <dsp:nvSpPr>
        <dsp:cNvPr id="0" name=""/>
        <dsp:cNvSpPr/>
      </dsp:nvSpPr>
      <dsp:spPr>
        <a:xfrm>
          <a:off x="6203963" y="37852"/>
          <a:ext cx="1885181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Dokumenty odniesienia: </a:t>
          </a:r>
          <a:r>
            <a:rPr lang="pl-PL" sz="1800" kern="1200" dirty="0">
              <a:solidFill>
                <a:schemeClr val="bg1"/>
              </a:solidFill>
            </a:rPr>
            <a:t>„Europejski Zielony Ład” oraz Europejski Filar Praw Społecznych</a:t>
          </a:r>
          <a:endParaRPr kumimoji="0" lang="pl-PL" sz="1800" b="0" i="0" u="none" strike="noStrike" kern="1200" cap="none" spc="0" normalizeH="0" baseline="0" noProof="0" dirty="0">
            <a:ln>
              <a:noFill/>
            </a:ln>
            <a:solidFill>
              <a:schemeClr val="bg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6203963" y="37852"/>
        <a:ext cx="1885181" cy="2037703"/>
      </dsp:txXfrm>
    </dsp:sp>
    <dsp:sp modelId="{70106DC5-C102-46C1-AF12-B571F51070AA}">
      <dsp:nvSpPr>
        <dsp:cNvPr id="0" name=""/>
        <dsp:cNvSpPr/>
      </dsp:nvSpPr>
      <dsp:spPr>
        <a:xfrm>
          <a:off x="595626" y="2439046"/>
          <a:ext cx="1961832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Warunkowość  podstawowa  </a:t>
          </a:r>
          <a:r>
            <a:rPr lang="pl-PL" sz="1800" kern="1200" dirty="0">
              <a:solidFill>
                <a:schemeClr val="bg1"/>
              </a:solidFill>
            </a:rPr>
            <a:t>- spełniona przez cały czas trwania  perspektywy</a:t>
          </a:r>
          <a:endParaRPr lang="pl-PL" sz="1800" kern="1200" dirty="0"/>
        </a:p>
      </dsp:txBody>
      <dsp:txXfrm>
        <a:off x="595626" y="2439046"/>
        <a:ext cx="1961832" cy="2037703"/>
      </dsp:txXfrm>
    </dsp:sp>
    <dsp:sp modelId="{80684121-1E23-47FD-9B7F-14EED68226D4}">
      <dsp:nvSpPr>
        <dsp:cNvPr id="0" name=""/>
        <dsp:cNvSpPr/>
      </dsp:nvSpPr>
      <dsp:spPr>
        <a:xfrm>
          <a:off x="2993426" y="2438881"/>
          <a:ext cx="2528789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1970088" algn="l"/>
            </a:tabLst>
          </a:pPr>
          <a:r>
            <a:rPr lang="pl-PL" sz="1800" b="1" kern="1200" dirty="0"/>
            <a:t>Wydatki na klimat – </a:t>
          </a:r>
          <a:br>
            <a:rPr lang="pl-PL" sz="1800" b="1" kern="1200" dirty="0"/>
          </a:br>
          <a:r>
            <a:rPr lang="pl-PL" sz="1800" b="0" kern="1200" dirty="0"/>
            <a:t>30% budżetu Unii </a:t>
          </a:r>
          <a:br>
            <a:rPr lang="pl-PL" sz="1800" b="0" kern="1200" dirty="0"/>
          </a:br>
          <a:r>
            <a:rPr lang="pl-PL" sz="1800" b="0" kern="1200" dirty="0"/>
            <a:t>na cele związane </a:t>
          </a:r>
          <a:br>
            <a:rPr lang="pl-PL" sz="1800" b="0" kern="1200" dirty="0"/>
          </a:br>
          <a:r>
            <a:rPr lang="pl-PL" sz="1800" b="0" kern="1200" dirty="0"/>
            <a:t>z klimatem, w tym minimalne poziomy dla poszczególnych funduszy EFRR i FS </a:t>
          </a:r>
        </a:p>
      </dsp:txBody>
      <dsp:txXfrm>
        <a:off x="2993426" y="2438881"/>
        <a:ext cx="2528789" cy="2037703"/>
      </dsp:txXfrm>
    </dsp:sp>
    <dsp:sp modelId="{BDC4716E-D469-405F-8DC8-9A36DB6BB52E}">
      <dsp:nvSpPr>
        <dsp:cNvPr id="0" name=""/>
        <dsp:cNvSpPr/>
      </dsp:nvSpPr>
      <dsp:spPr>
        <a:xfrm>
          <a:off x="5944224" y="2439046"/>
          <a:ext cx="2097136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Podział na  kategorię regionów</a:t>
          </a:r>
          <a:r>
            <a:rPr lang="pl-PL" sz="1800" b="0" kern="1200" dirty="0"/>
            <a:t>; </a:t>
          </a:r>
          <a:br>
            <a:rPr lang="pl-PL" sz="1800" b="0" kern="1200" dirty="0"/>
          </a:br>
          <a:r>
            <a:rPr lang="pl-PL" sz="1800" b="0" kern="1200" dirty="0"/>
            <a:t>1 region lepiej rozwinięty, 2  regiony  przejściowe,  14 regionów słabiej rozwiniętych</a:t>
          </a:r>
        </a:p>
      </dsp:txBody>
      <dsp:txXfrm>
        <a:off x="5944224" y="2439046"/>
        <a:ext cx="2097136" cy="2037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78143-35A1-4DE8-88AC-41E289B1B673}">
      <dsp:nvSpPr>
        <dsp:cNvPr id="0" name=""/>
        <dsp:cNvSpPr/>
      </dsp:nvSpPr>
      <dsp:spPr>
        <a:xfrm>
          <a:off x="463379" y="0"/>
          <a:ext cx="1873804" cy="2099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CP 1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ok.13% środków EFRR</a:t>
          </a:r>
        </a:p>
      </dsp:txBody>
      <dsp:txXfrm>
        <a:off x="463379" y="0"/>
        <a:ext cx="1873804" cy="2099099"/>
      </dsp:txXfrm>
    </dsp:sp>
    <dsp:sp modelId="{1B98FEA0-206F-420C-92DB-AB33EB7415E3}">
      <dsp:nvSpPr>
        <dsp:cNvPr id="0" name=""/>
        <dsp:cNvSpPr/>
      </dsp:nvSpPr>
      <dsp:spPr>
        <a:xfrm>
          <a:off x="3203581" y="30863"/>
          <a:ext cx="2232405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CP 2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ok. 37% środków EFRR</a:t>
          </a:r>
        </a:p>
      </dsp:txBody>
      <dsp:txXfrm>
        <a:off x="3203581" y="30863"/>
        <a:ext cx="2232405" cy="2037703"/>
      </dsp:txXfrm>
    </dsp:sp>
    <dsp:sp modelId="{500097EB-5C8A-47F8-AB66-E281F9891A08}">
      <dsp:nvSpPr>
        <dsp:cNvPr id="0" name=""/>
        <dsp:cNvSpPr/>
      </dsp:nvSpPr>
      <dsp:spPr>
        <a:xfrm>
          <a:off x="6203963" y="37852"/>
          <a:ext cx="1885181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Wydatki na cele klimatyczne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ok. 37,5% środków EFRR</a:t>
          </a:r>
          <a:endParaRPr kumimoji="0" lang="pl-PL" sz="1800" b="0" i="0" u="none" strike="noStrike" kern="1200" cap="none" spc="0" normalizeH="0" baseline="0" noProof="0" dirty="0">
            <a:ln>
              <a:noFill/>
            </a:ln>
            <a:solidFill>
              <a:schemeClr val="bg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6203963" y="37852"/>
        <a:ext cx="1885181" cy="2037703"/>
      </dsp:txXfrm>
    </dsp:sp>
    <dsp:sp modelId="{70106DC5-C102-46C1-AF12-B571F51070AA}">
      <dsp:nvSpPr>
        <dsp:cNvPr id="0" name=""/>
        <dsp:cNvSpPr/>
      </dsp:nvSpPr>
      <dsp:spPr>
        <a:xfrm>
          <a:off x="595626" y="2439046"/>
          <a:ext cx="1961832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Włączenie społeczne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ok. 29,5% środków EFS+</a:t>
          </a:r>
          <a:endParaRPr lang="pl-PL" sz="1800" kern="1200" dirty="0"/>
        </a:p>
      </dsp:txBody>
      <dsp:txXfrm>
        <a:off x="595626" y="2439046"/>
        <a:ext cx="1961832" cy="2037703"/>
      </dsp:txXfrm>
    </dsp:sp>
    <dsp:sp modelId="{80684121-1E23-47FD-9B7F-14EED68226D4}">
      <dsp:nvSpPr>
        <dsp:cNvPr id="0" name=""/>
        <dsp:cNvSpPr/>
      </dsp:nvSpPr>
      <dsp:spPr>
        <a:xfrm>
          <a:off x="2993426" y="2438881"/>
          <a:ext cx="2528789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1970088" algn="l"/>
            </a:tabLst>
          </a:pPr>
          <a:r>
            <a:rPr lang="pl-PL" sz="1800" b="1" kern="1200" dirty="0"/>
            <a:t>Zrównoważony rozwój obszarów miejskich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1970088" algn="l"/>
            </a:tabLst>
          </a:pPr>
          <a:r>
            <a:rPr lang="pl-PL" sz="1800" b="1" kern="1200" dirty="0"/>
            <a:t>ok. 17,7% środków EFRR</a:t>
          </a:r>
          <a:endParaRPr lang="pl-PL" sz="1800" b="0" kern="1200" dirty="0"/>
        </a:p>
      </dsp:txBody>
      <dsp:txXfrm>
        <a:off x="2993426" y="2438881"/>
        <a:ext cx="2528789" cy="2037703"/>
      </dsp:txXfrm>
    </dsp:sp>
    <dsp:sp modelId="{BDC4716E-D469-405F-8DC8-9A36DB6BB52E}">
      <dsp:nvSpPr>
        <dsp:cNvPr id="0" name=""/>
        <dsp:cNvSpPr/>
      </dsp:nvSpPr>
      <dsp:spPr>
        <a:xfrm>
          <a:off x="5944224" y="2439046"/>
          <a:ext cx="2097136" cy="2037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EFRR/EFS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74,93%/25,07%</a:t>
          </a:r>
          <a:endParaRPr lang="pl-PL" sz="1800" b="0" kern="1200" dirty="0"/>
        </a:p>
      </dsp:txBody>
      <dsp:txXfrm>
        <a:off x="5944224" y="2439046"/>
        <a:ext cx="2097136" cy="2037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891352" cy="49704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767" y="3"/>
            <a:ext cx="2891352" cy="49704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63BCF922-54AC-4A97-BB31-DF63807075FB}" type="datetimeFigureOut">
              <a:rPr lang="pl-PL" smtClean="0"/>
              <a:pPr/>
              <a:t>2021-09-07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431182"/>
            <a:ext cx="2891352" cy="497046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767" y="9431182"/>
            <a:ext cx="2891352" cy="497046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BF656025-FAFB-4C54-A385-7AE40624BC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369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890626" cy="496490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8510" y="3"/>
            <a:ext cx="2890626" cy="496490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C148B4CD-590E-4AFE-894C-5C638F6F0037}" type="datetimeFigureOut">
              <a:rPr lang="pl-PL" smtClean="0"/>
              <a:pPr/>
              <a:t>2021-09-07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7068" y="4716664"/>
            <a:ext cx="5336540" cy="4468417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31603"/>
            <a:ext cx="2890626" cy="496490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8510" y="9431603"/>
            <a:ext cx="2890626" cy="496490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039698BA-E93B-476F-9C48-6A61C5D63BA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895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698BA-E93B-476F-9C48-6A61C5D63BA7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636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698BA-E93B-476F-9C48-6A61C5D63BA7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0580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698BA-E93B-476F-9C48-6A61C5D63BA7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233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698BA-E93B-476F-9C48-6A61C5D63BA7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91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pic>
        <p:nvPicPr>
          <p:cNvPr id="9" name="Obraz 8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459224"/>
            <a:ext cx="3717551" cy="398835"/>
          </a:xfrm>
          <a:prstGeom prst="rect">
            <a:avLst/>
          </a:prstGeom>
        </p:spPr>
      </p:pic>
      <p:pic>
        <p:nvPicPr>
          <p:cNvPr id="10" name="Obraz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579" y="6459224"/>
            <a:ext cx="3717551" cy="398835"/>
          </a:xfrm>
          <a:prstGeom prst="rect">
            <a:avLst/>
          </a:prstGeom>
        </p:spPr>
      </p:pic>
      <p:pic>
        <p:nvPicPr>
          <p:cNvPr id="11" name="Obraz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069" y="6459224"/>
            <a:ext cx="3900949" cy="39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1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650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6764" y="1705971"/>
            <a:ext cx="7886700" cy="1649746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307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684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81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33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136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5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3114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493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5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5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38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557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704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535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2662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149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2399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5485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pic>
        <p:nvPicPr>
          <p:cNvPr id="9" name="Obraz 8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459224"/>
            <a:ext cx="3717551" cy="398835"/>
          </a:xfrm>
          <a:prstGeom prst="rect">
            <a:avLst/>
          </a:prstGeom>
        </p:spPr>
      </p:pic>
      <p:pic>
        <p:nvPicPr>
          <p:cNvPr id="10" name="Obraz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579" y="6459224"/>
            <a:ext cx="3717551" cy="398835"/>
          </a:xfrm>
          <a:prstGeom prst="rect">
            <a:avLst/>
          </a:prstGeom>
        </p:spPr>
      </p:pic>
      <p:pic>
        <p:nvPicPr>
          <p:cNvPr id="11" name="Obraz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069" y="6459224"/>
            <a:ext cx="3900949" cy="39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5312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99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52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7420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348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0486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5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52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53266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31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843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31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958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7564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31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6764" y="1705971"/>
            <a:ext cx="7886700" cy="1649746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62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26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88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122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31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37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31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588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596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1" y="1228299"/>
            <a:ext cx="7955792" cy="4623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97039"/>
            <a:ext cx="7886700" cy="4279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 descr="adres portalu internetowego www.rpo.wrotapodlasia.pl"/>
          <p:cNvSpPr>
            <a:spLocks noGrp="1"/>
          </p:cNvSpPr>
          <p:nvPr>
            <p:ph type="dt" sz="half" idx="2"/>
          </p:nvPr>
        </p:nvSpPr>
        <p:spPr>
          <a:xfrm>
            <a:off x="628650" y="63564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 descr="adres portalu internetowego www.rpo.wrotapodlasia.pl"/>
          <p:cNvSpPr>
            <a:spLocks noGrp="1"/>
          </p:cNvSpPr>
          <p:nvPr>
            <p:ph type="ftr" sz="quarter" idx="3"/>
          </p:nvPr>
        </p:nvSpPr>
        <p:spPr>
          <a:xfrm>
            <a:off x="3028950" y="635640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 descr="adres portalu internetowego www.rpo.wrotapodlasia.pl"/>
          <p:cNvSpPr>
            <a:spLocks noGrp="1"/>
          </p:cNvSpPr>
          <p:nvPr>
            <p:ph type="sldNum" sz="quarter" idx="4"/>
          </p:nvPr>
        </p:nvSpPr>
        <p:spPr>
          <a:xfrm>
            <a:off x="6457950" y="63564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2CF5C-704F-4AED-BFE8-B002C8D375B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9222"/>
            <a:ext cx="3717551" cy="398835"/>
          </a:xfrm>
          <a:prstGeom prst="rect">
            <a:avLst/>
          </a:prstGeom>
        </p:spPr>
      </p:pic>
      <p:pic>
        <p:nvPicPr>
          <p:cNvPr id="8" name="Obraz 7" descr="adres portalu internetowego www.rpo.wrotapodlasia.pl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578" y="6459222"/>
            <a:ext cx="3717551" cy="398835"/>
          </a:xfrm>
          <a:prstGeom prst="rect">
            <a:avLst/>
          </a:prstGeom>
        </p:spPr>
      </p:pic>
      <p:pic>
        <p:nvPicPr>
          <p:cNvPr id="9" name="Obraz 8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069" y="6459222"/>
            <a:ext cx="3900949" cy="398835"/>
          </a:xfrm>
          <a:prstGeom prst="rect">
            <a:avLst/>
          </a:prstGeom>
        </p:spPr>
      </p:pic>
      <p:pic>
        <p:nvPicPr>
          <p:cNvPr id="1026" name="Picture 2" descr="zestaw trzech logotypów złozony ze znaku Funduszy Europejskich (FE), logo województwa podlaskiego i ze znaku Unii Europejskiej (UE)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05" y="210209"/>
            <a:ext cx="7735964" cy="69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90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3" r:id="rId7"/>
    <p:sldLayoutId id="2147483794" r:id="rId8"/>
    <p:sldLayoutId id="2147483795" r:id="rId9"/>
    <p:sldLayoutId id="2147483796" r:id="rId10"/>
    <p:sldLayoutId id="21474838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4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40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4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az 6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9222"/>
            <a:ext cx="3717551" cy="398835"/>
          </a:xfrm>
          <a:prstGeom prst="rect">
            <a:avLst/>
          </a:prstGeom>
        </p:spPr>
      </p:pic>
      <p:pic>
        <p:nvPicPr>
          <p:cNvPr id="8" name="Obraz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578" y="6459222"/>
            <a:ext cx="3717551" cy="398835"/>
          </a:xfrm>
          <a:prstGeom prst="rect">
            <a:avLst/>
          </a:prstGeom>
        </p:spPr>
      </p:pic>
      <p:pic>
        <p:nvPicPr>
          <p:cNvPr id="9" name="Obraz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069" y="6459222"/>
            <a:ext cx="3900949" cy="398835"/>
          </a:xfrm>
          <a:prstGeom prst="rect">
            <a:avLst/>
          </a:prstGeom>
        </p:spPr>
      </p:pic>
      <p:pic>
        <p:nvPicPr>
          <p:cNvPr id="1026" name="Picture 2" descr="C:\Users\urszula.rosinska\Documents\Promocja 2014\L O G O T Y P Y    2014+\EFSI\Zestaw logotypów kolorowych EFSII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44" y="324926"/>
            <a:ext cx="7735964" cy="69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57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4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40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4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E0321-F89F-4A57-B411-76D6771E91A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234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1" y="1228299"/>
            <a:ext cx="7955792" cy="4623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97039"/>
            <a:ext cx="7886700" cy="4279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 descr="adres portalu internetowego www.rpo.wrotapodlasia.pl"/>
          <p:cNvSpPr>
            <a:spLocks noGrp="1"/>
          </p:cNvSpPr>
          <p:nvPr>
            <p:ph type="dt" sz="half" idx="2"/>
          </p:nvPr>
        </p:nvSpPr>
        <p:spPr>
          <a:xfrm>
            <a:off x="628650" y="63564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 descr="adres portalu internetowego www.rpo.wrotapodlasia.pl"/>
          <p:cNvSpPr>
            <a:spLocks noGrp="1"/>
          </p:cNvSpPr>
          <p:nvPr>
            <p:ph type="ftr" sz="quarter" idx="3"/>
          </p:nvPr>
        </p:nvSpPr>
        <p:spPr>
          <a:xfrm>
            <a:off x="3028950" y="635640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 descr="adres portalu internetowego www.rpo.wrotapodlasia.pl"/>
          <p:cNvSpPr>
            <a:spLocks noGrp="1"/>
          </p:cNvSpPr>
          <p:nvPr>
            <p:ph type="sldNum" sz="quarter" idx="4"/>
          </p:nvPr>
        </p:nvSpPr>
        <p:spPr>
          <a:xfrm>
            <a:off x="6457950" y="63564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2CF5C-704F-4AED-BFE8-B002C8D375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az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9222"/>
            <a:ext cx="3717551" cy="398835"/>
          </a:xfrm>
          <a:prstGeom prst="rect">
            <a:avLst/>
          </a:prstGeom>
        </p:spPr>
      </p:pic>
      <p:pic>
        <p:nvPicPr>
          <p:cNvPr id="8" name="Obraz 7" descr="adres portalu internetowego www.rpo.wrotapodlasia.pl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578" y="6459222"/>
            <a:ext cx="3717551" cy="398835"/>
          </a:xfrm>
          <a:prstGeom prst="rect">
            <a:avLst/>
          </a:prstGeom>
        </p:spPr>
      </p:pic>
      <p:pic>
        <p:nvPicPr>
          <p:cNvPr id="9" name="Obraz 8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069" y="6459222"/>
            <a:ext cx="3900949" cy="398835"/>
          </a:xfrm>
          <a:prstGeom prst="rect">
            <a:avLst/>
          </a:prstGeom>
        </p:spPr>
      </p:pic>
      <p:pic>
        <p:nvPicPr>
          <p:cNvPr id="1026" name="Picture 2" descr="zestaw trzech logotypów złozony ze znaku Funduszy Europejskich (FE), logo województwa podlaskiego i ze znaku Unii Europejskiej (UE)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05" y="210209"/>
            <a:ext cx="7735964" cy="69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54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1143000" y="1040236"/>
            <a:ext cx="6858000" cy="3226964"/>
          </a:xfrm>
        </p:spPr>
        <p:txBody>
          <a:bodyPr>
            <a:normAutofit fontScale="90000"/>
          </a:bodyPr>
          <a:lstStyle/>
          <a:p>
            <a:br>
              <a:rPr lang="pl-PL" sz="3100" b="1" dirty="0">
                <a:solidFill>
                  <a:srgbClr val="3366FF"/>
                </a:solidFill>
                <a:latin typeface="+mn-lt"/>
              </a:rPr>
            </a:br>
            <a:br>
              <a:rPr lang="pl-PL" sz="3100" b="1" dirty="0">
                <a:solidFill>
                  <a:srgbClr val="3366FF"/>
                </a:solidFill>
                <a:latin typeface="+mn-lt"/>
              </a:rPr>
            </a:br>
            <a:r>
              <a:rPr lang="pl-PL" sz="4400" b="1" dirty="0">
                <a:solidFill>
                  <a:srgbClr val="266196"/>
                </a:solidFill>
                <a:latin typeface="+mn-lt"/>
              </a:rPr>
              <a:t>Możliwości dofinansowania działań związanych </a:t>
            </a:r>
            <a:br>
              <a:rPr lang="pl-PL" sz="4400" b="1" dirty="0">
                <a:solidFill>
                  <a:srgbClr val="266196"/>
                </a:solidFill>
                <a:latin typeface="+mn-lt"/>
              </a:rPr>
            </a:br>
            <a:r>
              <a:rPr lang="pl-PL" sz="4400" b="1" dirty="0">
                <a:solidFill>
                  <a:srgbClr val="266196"/>
                </a:solidFill>
                <a:latin typeface="+mn-lt"/>
              </a:rPr>
              <a:t>z zastosowaniem małej</a:t>
            </a:r>
            <a:r>
              <a:rPr lang="pl-PL" sz="4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pl-PL" sz="4400" b="1" dirty="0">
                <a:solidFill>
                  <a:srgbClr val="266196"/>
                </a:solidFill>
                <a:latin typeface="+mn-lt"/>
              </a:rPr>
              <a:t>retencji </a:t>
            </a:r>
            <a:br>
              <a:rPr lang="pl-PL" sz="4400" b="1" dirty="0">
                <a:solidFill>
                  <a:srgbClr val="266196"/>
                </a:solidFill>
                <a:latin typeface="+mn-lt"/>
              </a:rPr>
            </a:br>
            <a:r>
              <a:rPr lang="pl-PL" sz="4400" b="1" dirty="0">
                <a:solidFill>
                  <a:srgbClr val="266196"/>
                </a:solidFill>
                <a:latin typeface="+mn-lt"/>
              </a:rPr>
              <a:t>ze środków krajowych </a:t>
            </a:r>
            <a:br>
              <a:rPr lang="pl-PL" sz="4400" b="1" dirty="0">
                <a:solidFill>
                  <a:srgbClr val="266196"/>
                </a:solidFill>
                <a:latin typeface="+mn-lt"/>
              </a:rPr>
            </a:br>
            <a:r>
              <a:rPr lang="pl-PL" sz="4400" b="1" dirty="0">
                <a:solidFill>
                  <a:srgbClr val="266196"/>
                </a:solidFill>
                <a:latin typeface="+mn-lt"/>
              </a:rPr>
              <a:t>i funduszy europejskich</a:t>
            </a:r>
            <a:endParaRPr lang="pl-PL" sz="4000" dirty="0">
              <a:solidFill>
                <a:schemeClr val="accent5"/>
              </a:solidFill>
            </a:endParaRP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143000" y="4267200"/>
            <a:ext cx="6858000" cy="1842052"/>
          </a:xfrm>
        </p:spPr>
        <p:txBody>
          <a:bodyPr>
            <a:normAutofit fontScale="70000" lnSpcReduction="20000"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b="1" dirty="0">
                <a:solidFill>
                  <a:schemeClr val="accent5"/>
                </a:solidFill>
              </a:rPr>
              <a:t>Konferencja  „Wzmacnianie odporności na zmiany klimatu i środowiska przyrodniczego, w tym występowanie suszy poprzez wykorzystanie potencjału małej retencji na obszarze LGD N.A.R.E.W”</a:t>
            </a:r>
          </a:p>
          <a:p>
            <a:r>
              <a:rPr lang="pl-PL" b="1" dirty="0">
                <a:solidFill>
                  <a:schemeClr val="accent5"/>
                </a:solidFill>
              </a:rPr>
              <a:t>Tykocin, 10 września 2021 r.  </a:t>
            </a:r>
            <a:br>
              <a:rPr lang="pl-PL" b="1" dirty="0">
                <a:solidFill>
                  <a:srgbClr val="3366FF"/>
                </a:solidFill>
              </a:rPr>
            </a:br>
            <a:endParaRPr lang="pl-PL" b="1" dirty="0">
              <a:solidFill>
                <a:srgbClr val="3366FF"/>
              </a:solidFill>
            </a:endParaRP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6F72CF5C-704F-4AED-BFE8-B002C8D375B3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5398" y="928468"/>
            <a:ext cx="7955792" cy="492369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rgbClr val="266196"/>
                </a:solidFill>
                <a:latin typeface="+mn-lt"/>
              </a:rPr>
              <a:t>Koncentracja tematyczna (poziom UP)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723790"/>
              </p:ext>
            </p:extLst>
          </p:nvPr>
        </p:nvGraphicFramePr>
        <p:xfrm>
          <a:off x="604007" y="1684270"/>
          <a:ext cx="7898092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2011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koncentracja tematyczna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udział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alokacja</a:t>
                      </a:r>
                    </a:p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(mln euro)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program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006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EFRR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47 135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6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Cel 1. Bardziej inteligentna Europa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11 371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FENG, programy regionalne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0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Cel 2. Bardziej przyjazna dla środowiska niskoemisyjna Europa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13 645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FEnIKS, FENG, </a:t>
                      </a:r>
                      <a:r>
                        <a:rPr lang="pl-PL" sz="1600" kern="1200" dirty="0" err="1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FEdPW</a:t>
                      </a:r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, programy regionalne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339">
                <a:tc>
                  <a:txBody>
                    <a:bodyPr/>
                    <a:lstStyle/>
                    <a:p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EFS+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11 649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677">
                <a:tc>
                  <a:txBody>
                    <a:bodyPr/>
                    <a:lstStyle/>
                    <a:p>
                      <a:r>
                        <a:rPr lang="pl-PL" sz="1600" dirty="0">
                          <a:solidFill>
                            <a:srgbClr val="266196"/>
                          </a:solidFill>
                        </a:rPr>
                        <a:t>Włączenie społeczne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rgbClr val="266196"/>
                          </a:solidFill>
                        </a:rPr>
                        <a:t>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2 912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>
                          <a:solidFill>
                            <a:srgbClr val="266196"/>
                          </a:solidFill>
                        </a:rPr>
                        <a:t>FERS, programy regionalne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476"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Wsparcie dla osób</a:t>
                      </a:r>
                    </a:p>
                    <a:p>
                      <a:r>
                        <a:rPr lang="pl-PL" sz="16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najbardziej potrzebujących</a:t>
                      </a:r>
                      <a:endParaRPr lang="pl-PL" sz="1600" dirty="0">
                        <a:solidFill>
                          <a:srgbClr val="26619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4,1% </a:t>
                      </a:r>
                      <a:endParaRPr lang="pl-PL" sz="1600" dirty="0">
                        <a:solidFill>
                          <a:srgbClr val="266196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478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>
                          <a:solidFill>
                            <a:srgbClr val="266196"/>
                          </a:solidFill>
                        </a:rPr>
                        <a:t>FEPŻ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397390"/>
                  </a:ext>
                </a:extLst>
              </a:tr>
              <a:tr h="429476"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Budowanie zdolności</a:t>
                      </a:r>
                    </a:p>
                    <a:p>
                      <a:r>
                        <a:rPr lang="pl-PL" sz="16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partnerów społecznych i organizacji pozarządowych</a:t>
                      </a:r>
                      <a:endParaRPr lang="pl-PL" sz="1600" dirty="0">
                        <a:solidFill>
                          <a:srgbClr val="26619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solidFill>
                          <a:srgbClr val="266196"/>
                        </a:solidFill>
                      </a:endParaRPr>
                    </a:p>
                    <a:p>
                      <a:pPr algn="ctr"/>
                      <a:r>
                        <a:rPr lang="pl-PL" sz="1600" dirty="0">
                          <a:solidFill>
                            <a:srgbClr val="266196"/>
                          </a:solidFill>
                        </a:rPr>
                        <a:t>0,5%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kern="120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5,82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FERS</a:t>
                      </a:r>
                      <a:endParaRPr lang="pl-PL" sz="1600" dirty="0">
                        <a:solidFill>
                          <a:srgbClr val="266196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499294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5440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1404" y="1290501"/>
            <a:ext cx="7955792" cy="462390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rgbClr val="266196"/>
                </a:solidFill>
                <a:latin typeface="+mn-lt"/>
              </a:rPr>
              <a:t>Realizacja celów klimatycznych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246249"/>
              </p:ext>
            </p:extLst>
          </p:nvPr>
        </p:nvGraphicFramePr>
        <p:xfrm>
          <a:off x="615950" y="2124222"/>
          <a:ext cx="7886700" cy="3193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1877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wydatki na rzecz osiągnięcia celów klimatycznych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udział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program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368">
                <a:tc>
                  <a:txBody>
                    <a:bodyPr/>
                    <a:lstStyle/>
                    <a:p>
                      <a:pPr algn="l"/>
                      <a:r>
                        <a:rPr lang="pl-PL" sz="2000" dirty="0">
                          <a:solidFill>
                            <a:srgbClr val="0070C0"/>
                          </a:solidFill>
                        </a:rPr>
                        <a:t>EFRR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2000" dirty="0">
                          <a:solidFill>
                            <a:srgbClr val="0070C0"/>
                          </a:solidFill>
                        </a:rPr>
                        <a:t>30%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solidFill>
                            <a:srgbClr val="0070C0"/>
                          </a:solidFill>
                        </a:rPr>
                        <a:t>FEnIKS, FEdPW, programy regionalne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121">
                <a:tc>
                  <a:txBody>
                    <a:bodyPr/>
                    <a:lstStyle/>
                    <a:p>
                      <a:r>
                        <a:rPr lang="pl-PL" sz="2000" dirty="0">
                          <a:solidFill>
                            <a:srgbClr val="0070C0"/>
                          </a:solidFill>
                        </a:rPr>
                        <a:t>Fundusz Spójności 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rgbClr val="0070C0"/>
                          </a:solidFill>
                        </a:rPr>
                        <a:t>37%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solidFill>
                            <a:srgbClr val="0070C0"/>
                          </a:solidFill>
                        </a:rPr>
                        <a:t>FEnIKS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11</a:t>
            </a:fld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3364" y="996778"/>
            <a:ext cx="7955792" cy="773723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rgbClr val="266196"/>
                </a:solidFill>
                <a:latin typeface="+mn-lt"/>
              </a:rPr>
              <a:t>Koncentracja dla programu regionalnego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804870"/>
              </p:ext>
            </p:extLst>
          </p:nvPr>
        </p:nvGraphicFramePr>
        <p:xfrm>
          <a:off x="239835" y="1946714"/>
          <a:ext cx="8650946" cy="4476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2799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298410"/>
            <a:ext cx="7955792" cy="492369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rgbClr val="266196"/>
                </a:solidFill>
                <a:latin typeface="+mn-lt"/>
              </a:rPr>
              <a:t>Podział alokacji w projekcie Umowy Partnerstwa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68497"/>
            <a:ext cx="7886700" cy="3244908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Wingdings" pitchFamily="2" charset="2"/>
              <a:buChar char="Ø"/>
            </a:pPr>
            <a:endParaRPr lang="pl-PL" sz="2000" dirty="0">
              <a:solidFill>
                <a:srgbClr val="0070C0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Ø"/>
            </a:pPr>
            <a:r>
              <a:rPr lang="pl-PL" sz="2000" dirty="0">
                <a:solidFill>
                  <a:srgbClr val="0070C0"/>
                </a:solidFill>
              </a:rPr>
              <a:t>Łączna wartość środków na wszystkie RPO: 28 420 mln euro</a:t>
            </a:r>
          </a:p>
          <a:p>
            <a:pPr>
              <a:lnSpc>
                <a:spcPct val="70000"/>
              </a:lnSpc>
              <a:buFont typeface="Wingdings" pitchFamily="2" charset="2"/>
              <a:buChar char="Ø"/>
            </a:pPr>
            <a:r>
              <a:rPr lang="pl-PL" sz="2000" dirty="0">
                <a:solidFill>
                  <a:srgbClr val="0070C0"/>
                </a:solidFill>
              </a:rPr>
              <a:t>Alokacja dla województwa podlaskiego: 1 251 205 913 euro, w tym EFRR 937 541 207 euro, EFS+ 313 664 706 euro</a:t>
            </a:r>
          </a:p>
          <a:p>
            <a:pPr>
              <a:lnSpc>
                <a:spcPct val="70000"/>
              </a:lnSpc>
              <a:buFont typeface="Wingdings" pitchFamily="2" charset="2"/>
              <a:buChar char="Ø"/>
            </a:pPr>
            <a:r>
              <a:rPr lang="pl-PL" sz="2000" dirty="0">
                <a:solidFill>
                  <a:srgbClr val="0070C0"/>
                </a:solidFill>
              </a:rPr>
              <a:t>Alokacja w ramach programu dla Polski Wschodniej: 2 508 mln euro </a:t>
            </a:r>
            <a:br>
              <a:rPr lang="pl-PL" sz="2000" dirty="0">
                <a:solidFill>
                  <a:srgbClr val="0070C0"/>
                </a:solidFill>
              </a:rPr>
            </a:br>
            <a:r>
              <a:rPr lang="pl-PL" sz="2000" dirty="0">
                <a:solidFill>
                  <a:srgbClr val="0070C0"/>
                </a:solidFill>
              </a:rPr>
              <a:t>(6 województw)</a:t>
            </a:r>
          </a:p>
        </p:txBody>
      </p:sp>
    </p:spTree>
    <p:extLst>
      <p:ext uri="{BB962C8B-B14F-4D97-AF65-F5344CB8AC3E}">
        <p14:creationId xmlns:p14="http://schemas.microsoft.com/office/powerpoint/2010/main" val="3318808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9091" y="1239794"/>
            <a:ext cx="7852099" cy="798731"/>
          </a:xfrm>
        </p:spPr>
        <p:txBody>
          <a:bodyPr>
            <a:noAutofit/>
          </a:bodyPr>
          <a:lstStyle/>
          <a:p>
            <a:pPr algn="ctr"/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266196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Cele szczegółowe w ramach Celu Polityki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5398" y="2140480"/>
            <a:ext cx="7886700" cy="3477726"/>
          </a:xfrm>
        </p:spPr>
        <p:txBody>
          <a:bodyPr>
            <a:normAutofit/>
          </a:bodyPr>
          <a:lstStyle/>
          <a:p>
            <a:pPr marL="360000" lvl="1" indent="0" algn="just">
              <a:buNone/>
            </a:pPr>
            <a:endParaRPr lang="pl-PL" sz="3400" dirty="0">
              <a:solidFill>
                <a:srgbClr val="0070C0"/>
              </a:solidFill>
            </a:endParaRPr>
          </a:p>
          <a:p>
            <a:pPr marL="817200" lvl="1" indent="-457200" algn="just">
              <a:buNone/>
            </a:pPr>
            <a:endParaRPr lang="pl-PL" sz="4000" dirty="0">
              <a:solidFill>
                <a:srgbClr val="0070C0"/>
              </a:solidFill>
            </a:endParaRPr>
          </a:p>
          <a:p>
            <a:pPr marL="57150" indent="-285750" algn="just">
              <a:buNone/>
            </a:pPr>
            <a:endParaRPr lang="pl-PL" sz="3800" dirty="0">
              <a:solidFill>
                <a:srgbClr val="0070C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14</a:t>
            </a:fld>
            <a:endParaRPr lang="pl-PL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10E04593-F19D-47F1-8520-5C600717B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27439"/>
              </p:ext>
            </p:extLst>
          </p:nvPr>
        </p:nvGraphicFramePr>
        <p:xfrm>
          <a:off x="719091" y="2038527"/>
          <a:ext cx="7852099" cy="380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528">
                  <a:extLst>
                    <a:ext uri="{9D8B030D-6E8A-4147-A177-3AD203B41FA5}">
                      <a16:colId xmlns:a16="http://schemas.microsoft.com/office/drawing/2014/main" val="959154332"/>
                    </a:ext>
                  </a:extLst>
                </a:gridCol>
                <a:gridCol w="7093571">
                  <a:extLst>
                    <a:ext uri="{9D8B030D-6E8A-4147-A177-3AD203B41FA5}">
                      <a16:colId xmlns:a16="http://schemas.microsoft.com/office/drawing/2014/main" val="3431630681"/>
                    </a:ext>
                  </a:extLst>
                </a:gridCol>
              </a:tblGrid>
              <a:tr h="501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(i)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wspieranie efektywności energetycznej i redukcji emisji gazów cieplarnianych;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108086"/>
                  </a:ext>
                </a:extLst>
              </a:tr>
              <a:tr h="5319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(ii)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wspieranie energii odnawialnej zgodnie z dyrektywą (UE) 2018/2001, w tym określonymi w niej kryteriami zrównoważonego rozwoju;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2942675"/>
                  </a:ext>
                </a:extLst>
              </a:tr>
              <a:tr h="4360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(iii)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rozwój inteligentnych systemów i sieci energetycznych oraz systemów magazynowania energii poza transeuropej­ską siecią energetyczną (TEN-E);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8022168"/>
                  </a:ext>
                </a:extLst>
              </a:tr>
              <a:tr h="610444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rgbClr val="00B050"/>
                          </a:solidFill>
                        </a:rPr>
                        <a:t>(iv)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wspieranie przystosowania się do zmian klimatu i zapobiegania ryzyku związanemu z klęskami żywiołowymi i katastrofami, a także odporności, z uwzględnieniem podejścia ekosystemowego;</a:t>
                      </a:r>
                      <a:endParaRPr lang="pl-PL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5499351"/>
                  </a:ext>
                </a:extLst>
              </a:tr>
              <a:tr h="286400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(v)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wspieranie dostępu do wody oraz zrównoważonej gospodarki wodnej;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1936351"/>
                  </a:ext>
                </a:extLst>
              </a:tr>
              <a:tr h="436031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(vi)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wspieranie transformacji w kierunku gospodarki o obiegu zamkniętym i gospodarki zasobooszczędnej;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1091557"/>
                  </a:ext>
                </a:extLst>
              </a:tr>
              <a:tr h="522958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rgbClr val="00B050"/>
                          </a:solidFill>
                        </a:rPr>
                        <a:t>(vii)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wzmacnianie ochrony i zachowania przyrody, różnorodności biologicznej oraz zielonej infrastruktury, w tym na obszarach miejskich, oraz ograniczanie wszelkich rodzajów zanieczyszczenia;</a:t>
                      </a:r>
                      <a:endParaRPr lang="pl-PL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09703"/>
                  </a:ext>
                </a:extLst>
              </a:tr>
              <a:tr h="4360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(viii)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wspieranie zrównoważonej multimodalnej mobilności miejskiej jako elementu transformacji w kierunku gospo­darki zeroemisyjnej;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7137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149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5398" y="922638"/>
            <a:ext cx="7955792" cy="1217841"/>
          </a:xfrm>
        </p:spPr>
        <p:txBody>
          <a:bodyPr>
            <a:noAutofit/>
          </a:bodyPr>
          <a:lstStyle/>
          <a:p>
            <a:pPr algn="ctr"/>
            <a:r>
              <a:rPr lang="pl-PL" sz="2400" b="1" i="0" u="none" strike="noStrike" baseline="0" dirty="0">
                <a:solidFill>
                  <a:srgbClr val="266196"/>
                </a:solidFill>
                <a:latin typeface="+mn-lt"/>
              </a:rPr>
              <a:t>Komplementarność i demarkacja pomiędzy programami krajowymi i regionalnymi w ramach CP2</a:t>
            </a:r>
            <a:br>
              <a:rPr lang="pl-PL" sz="2400" b="1" i="0" u="none" strike="noStrike" baseline="0" dirty="0">
                <a:solidFill>
                  <a:srgbClr val="266196"/>
                </a:solidFill>
                <a:latin typeface="+mn-lt"/>
              </a:rPr>
            </a:br>
            <a:r>
              <a:rPr lang="pl-PL" sz="1800" i="0" u="none" strike="noStrike" baseline="0" dirty="0">
                <a:solidFill>
                  <a:srgbClr val="266196"/>
                </a:solidFill>
                <a:latin typeface="+mn-lt"/>
              </a:rPr>
              <a:t>(</a:t>
            </a:r>
            <a:r>
              <a:rPr lang="pl-PL" sz="1800" b="0" i="0" u="none" strike="noStrike" baseline="0" dirty="0">
                <a:solidFill>
                  <a:srgbClr val="266196"/>
                </a:solidFill>
                <a:latin typeface="+mn-lt"/>
              </a:rPr>
              <a:t>odstępstwa są uzgadniane w Kontrakcie Programowym</a:t>
            </a:r>
            <a:r>
              <a:rPr lang="pl-PL" sz="1800" b="0" i="0" u="none" strike="noStrike" baseline="0" dirty="0">
                <a:solidFill>
                  <a:srgbClr val="266196"/>
                </a:solidFill>
                <a:latin typeface="ArialMT"/>
              </a:rPr>
              <a:t>)</a:t>
            </a:r>
            <a:endParaRPr lang="pl-PL" sz="2400" b="1" dirty="0">
              <a:solidFill>
                <a:srgbClr val="266196"/>
              </a:solidFill>
              <a:latin typeface="+mn-lt"/>
            </a:endParaRPr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7994834A-8526-4071-9B60-C9DC471D44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23132"/>
              </p:ext>
            </p:extLst>
          </p:nvPr>
        </p:nvGraphicFramePr>
        <p:xfrm>
          <a:off x="443883" y="2163886"/>
          <a:ext cx="8256235" cy="4228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674">
                  <a:extLst>
                    <a:ext uri="{9D8B030D-6E8A-4147-A177-3AD203B41FA5}">
                      <a16:colId xmlns:a16="http://schemas.microsoft.com/office/drawing/2014/main" val="1201557591"/>
                    </a:ext>
                  </a:extLst>
                </a:gridCol>
                <a:gridCol w="3210218">
                  <a:extLst>
                    <a:ext uri="{9D8B030D-6E8A-4147-A177-3AD203B41FA5}">
                      <a16:colId xmlns:a16="http://schemas.microsoft.com/office/drawing/2014/main" val="1398263806"/>
                    </a:ext>
                  </a:extLst>
                </a:gridCol>
                <a:gridCol w="1974343">
                  <a:extLst>
                    <a:ext uri="{9D8B030D-6E8A-4147-A177-3AD203B41FA5}">
                      <a16:colId xmlns:a16="http://schemas.microsoft.com/office/drawing/2014/main" val="3714116111"/>
                    </a:ext>
                  </a:extLst>
                </a:gridCol>
              </a:tblGrid>
              <a:tr h="362379">
                <a:tc>
                  <a:txBody>
                    <a:bodyPr/>
                    <a:lstStyle/>
                    <a:p>
                      <a:pPr algn="ctr"/>
                      <a:r>
                        <a:rPr lang="pl-PL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Rodzaj projektu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Poziom krajowy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Poziom regionalny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864598"/>
                  </a:ext>
                </a:extLst>
              </a:tr>
              <a:tr h="550905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Wspieranie małej retencji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Inwestycje administracji centralnej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Pozostałe inwestycje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019680"/>
                  </a:ext>
                </a:extLst>
              </a:tr>
              <a:tr h="1178812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Renaturyzacja przekształconych cieków wodnych i obszarów od wód zależnych oraz opracowanie i aktualizacja dokumentów strategicznych/planistycznych w zakresie gospodarowania wodami oraz ochrony zasobów wodnych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Tylko na poziomie krajowym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266196"/>
                          </a:solidFill>
                        </a:rPr>
                        <a:t>Brak wsparcia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819302"/>
                  </a:ext>
                </a:extLst>
              </a:tr>
              <a:tr h="866355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Budowa, przebudowa lub remont urządzeń wodnych  i infrastruktury towarzyszącej, służących zmniejszeniu skutków powodzi lub suszy.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Projekty o charakterze ponadregionalnym uzgodnione z ministrem właściwym do spraw gospodarki wodnej oraz ministrem właściwym do spraw klimatu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Projekty o charakterze regionalnym i lokalnym, w</a:t>
                      </a:r>
                    </a:p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tym wynikające z potrzeb JST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1687019"/>
                  </a:ext>
                </a:extLst>
              </a:tr>
              <a:tr h="619900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Systemy prognozowania i ostrzegania środowiskowego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Zasięg ponadregionalny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Zasięg regionalny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8134132"/>
                  </a:ext>
                </a:extLst>
              </a:tr>
              <a:tr h="646311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266196"/>
                          </a:solidFill>
                        </a:rPr>
                        <a:t>Rozwijanie systemów ratownictwa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266196"/>
                          </a:solidFill>
                        </a:rPr>
                        <a:t>Państwowa Straż Pożarna w ramach krajowego systemu ratowniczo-gaśniczego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266196"/>
                          </a:solidFill>
                        </a:rPr>
                        <a:t>Pozostałe jednostki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0636736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9896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5398" y="922638"/>
            <a:ext cx="7955792" cy="1217841"/>
          </a:xfrm>
        </p:spPr>
        <p:txBody>
          <a:bodyPr>
            <a:noAutofit/>
          </a:bodyPr>
          <a:lstStyle/>
          <a:p>
            <a:pPr algn="ctr"/>
            <a:r>
              <a:rPr lang="pl-PL" sz="2400" b="1" i="0" u="none" strike="noStrike" baseline="0" dirty="0">
                <a:solidFill>
                  <a:srgbClr val="266196"/>
                </a:solidFill>
                <a:latin typeface="+mn-lt"/>
              </a:rPr>
              <a:t>Komplementarność i demarkacja pomiędzy programami krajowymi i regionalnymi w ramach CP2</a:t>
            </a:r>
            <a:br>
              <a:rPr lang="pl-PL" sz="2400" b="1" i="0" u="none" strike="noStrike" baseline="0" dirty="0">
                <a:solidFill>
                  <a:srgbClr val="266196"/>
                </a:solidFill>
                <a:latin typeface="+mn-lt"/>
              </a:rPr>
            </a:br>
            <a:r>
              <a:rPr lang="pl-PL" sz="1800" i="0" u="none" strike="noStrike" baseline="0" dirty="0">
                <a:solidFill>
                  <a:srgbClr val="266196"/>
                </a:solidFill>
                <a:latin typeface="+mn-lt"/>
              </a:rPr>
              <a:t>(</a:t>
            </a:r>
            <a:r>
              <a:rPr lang="pl-PL" sz="1800" b="0" i="0" u="none" strike="noStrike" baseline="0" dirty="0">
                <a:solidFill>
                  <a:srgbClr val="266196"/>
                </a:solidFill>
                <a:latin typeface="+mn-lt"/>
              </a:rPr>
              <a:t>odstępstwa są uzgadniane w Kontrakcie Programowym</a:t>
            </a:r>
            <a:r>
              <a:rPr lang="pl-PL" sz="1800" b="0" i="0" u="none" strike="noStrike" baseline="0" dirty="0">
                <a:solidFill>
                  <a:srgbClr val="266196"/>
                </a:solidFill>
                <a:latin typeface="ArialMT"/>
              </a:rPr>
              <a:t>)</a:t>
            </a:r>
            <a:endParaRPr lang="pl-PL" sz="2400" b="1" dirty="0">
              <a:solidFill>
                <a:srgbClr val="266196"/>
              </a:solidFill>
              <a:latin typeface="+mn-lt"/>
            </a:endParaRPr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7994834A-8526-4071-9B60-C9DC471D44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547206"/>
              </p:ext>
            </p:extLst>
          </p:nvPr>
        </p:nvGraphicFramePr>
        <p:xfrm>
          <a:off x="417250" y="2094285"/>
          <a:ext cx="8469298" cy="4182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293">
                  <a:extLst>
                    <a:ext uri="{9D8B030D-6E8A-4147-A177-3AD203B41FA5}">
                      <a16:colId xmlns:a16="http://schemas.microsoft.com/office/drawing/2014/main" val="1201557591"/>
                    </a:ext>
                  </a:extLst>
                </a:gridCol>
                <a:gridCol w="3105138">
                  <a:extLst>
                    <a:ext uri="{9D8B030D-6E8A-4147-A177-3AD203B41FA5}">
                      <a16:colId xmlns:a16="http://schemas.microsoft.com/office/drawing/2014/main" val="1398263806"/>
                    </a:ext>
                  </a:extLst>
                </a:gridCol>
                <a:gridCol w="2545867">
                  <a:extLst>
                    <a:ext uri="{9D8B030D-6E8A-4147-A177-3AD203B41FA5}">
                      <a16:colId xmlns:a16="http://schemas.microsoft.com/office/drawing/2014/main" val="37141161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Rodzaj projektu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Poziom krajowy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Poziom regionalny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864598"/>
                  </a:ext>
                </a:extLst>
              </a:tr>
              <a:tr h="1182168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Wsparcie w zakresie dostosowania do zmiany klimatu, zapobiegania ryzyku i odporności na klęski żywiołowe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  <a:p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Wsparcie skierowane będzie do 44 miast, objętych projektem </a:t>
                      </a:r>
                      <a:r>
                        <a:rPr lang="pl-PL" sz="1100" b="0" i="0" u="none" strike="noStrike" kern="1200" baseline="0" dirty="0" err="1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POIiŚ</a:t>
                      </a:r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 2014-2020 oraz Warszawa, a także miast o gęstości zaludnienia powyżej 1000 mieszkańców/km2. Miasta w tym przedziale będą też wspierane w zakresie opracowania planów adaptacji do zmian klimatu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Miasta nie posiadające planów adaptacji do zmian klimatu i niemieszczące się we wskazanym przedziale gęstości zaludnienia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  <a:p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9656905"/>
                  </a:ext>
                </a:extLst>
              </a:tr>
              <a:tr h="712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Rekultywacja terenów zdegradowanych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  <a:p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Zanieczyszczenia po zlikwidowanych zakładach będących własnością Skarbu Państwa (interwencja przez RDOŚ  i inne podmioty administracji publicznej)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Projekty dotyczące JST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8668502"/>
                  </a:ext>
                </a:extLst>
              </a:tr>
              <a:tr h="555477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Projekty w zakresie odtwarzania/udrażniania korytarzy ekologicznych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266196"/>
                          </a:solidFill>
                        </a:rPr>
                        <a:t>Tylko poziom krajowy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266196"/>
                          </a:solidFill>
                        </a:rPr>
                        <a:t>Brak wsparcia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2677362"/>
                  </a:ext>
                </a:extLst>
              </a:tr>
              <a:tr h="708242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Projekty w zakresie tworzenia centrów ochrony różnorodności biologicznej na</a:t>
                      </a:r>
                    </a:p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obszarach miejskich i pozamiejskich w oparciu o gatunki rodzime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266196"/>
                          </a:solidFill>
                        </a:rPr>
                        <a:t>Brak wsparcia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266196"/>
                          </a:solidFill>
                        </a:rPr>
                        <a:t>Tylko poziom regionalny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3750626"/>
                  </a:ext>
                </a:extLst>
              </a:tr>
              <a:tr h="555477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266196"/>
                          </a:solidFill>
                        </a:rPr>
                        <a:t>Edukacja ekologiczna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Przede wszystkim na poziomie krajowym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Jako element większego projektu</a:t>
                      </a:r>
                      <a:endParaRPr lang="pl-PL" sz="1100" dirty="0">
                        <a:solidFill>
                          <a:srgbClr val="26619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8268918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0167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9944" y="1634005"/>
            <a:ext cx="7886700" cy="472240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pl-PL" sz="3800" dirty="0">
                <a:solidFill>
                  <a:srgbClr val="0070C0"/>
                </a:solidFill>
              </a:rPr>
              <a:t>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300" dirty="0">
                <a:solidFill>
                  <a:srgbClr val="26619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 ramach przeciwdziałania i adaptacji do zachodzących zmian klimatycznych  planowane jest wsparcie m.in.: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300" dirty="0">
                <a:solidFill>
                  <a:srgbClr val="26619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realizacji i odtwarzania obiektów małej retencji i mikroretencji na terenach leśnych i rolniczych</a:t>
            </a:r>
            <a:r>
              <a:rPr lang="pl-PL" sz="2300" dirty="0">
                <a:solidFill>
                  <a:srgbClr val="26619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2300" dirty="0">
              <a:solidFill>
                <a:srgbClr val="26619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300" dirty="0">
                <a:solidFill>
                  <a:srgbClr val="26619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zabiegów agrotechnicznych zwiększających retencję glebową,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300" dirty="0">
                <a:solidFill>
                  <a:srgbClr val="26619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odtwarzania stawów</a:t>
            </a:r>
            <a:r>
              <a:rPr lang="pl-PL" sz="2300" dirty="0">
                <a:solidFill>
                  <a:srgbClr val="26619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300" dirty="0">
                <a:solidFill>
                  <a:srgbClr val="26619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realizacji nowych oraz przebudowy istniejących systemów melioracyjnych w celu zapewnienia funkcji nawadniająco-odwadniających,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300" dirty="0">
                <a:solidFill>
                  <a:srgbClr val="26619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przekształcania wybranych suchych zbiorników przeciwpowodziowych w zbiorniki retencyjne wielofunkcyjne,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300" dirty="0">
                <a:solidFill>
                  <a:srgbClr val="266196"/>
                </a:solidFill>
                <a:effectLst/>
                <a:ea typeface="Times New Roman" panose="02020603050405020304" pitchFamily="18" charset="0"/>
              </a:rPr>
              <a:t>budowy, przebudowy lub remontu urządzeń wodnych i infrastruktury, towarzyszącej służących zmniejszeniu skutków powodzi lub suszy,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300" dirty="0">
                <a:solidFill>
                  <a:srgbClr val="266196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projektów dotyczących adaptacji terenów zurbanizowanych do zmian klimatu,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300" dirty="0">
                <a:solidFill>
                  <a:srgbClr val="266196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rozwoju systemu ratownictwa służb (innych niż Państwowa Straż Pożarna)</a:t>
            </a:r>
            <a:r>
              <a:rPr lang="pl-PL" sz="2300" dirty="0">
                <a:solidFill>
                  <a:srgbClr val="26619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pl-PL" sz="2300" dirty="0">
              <a:solidFill>
                <a:srgbClr val="266196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2200" dirty="0">
              <a:solidFill>
                <a:srgbClr val="26619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2900" dirty="0">
              <a:solidFill>
                <a:srgbClr val="266196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2900" dirty="0">
              <a:solidFill>
                <a:srgbClr val="266196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2900" dirty="0">
              <a:solidFill>
                <a:srgbClr val="26619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endParaRPr lang="pl-PL" sz="2000" dirty="0">
              <a:solidFill>
                <a:srgbClr val="0070C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E6CB54FE-EF7A-4E9A-9DB0-FC224B7F02E4}"/>
              </a:ext>
            </a:extLst>
          </p:cNvPr>
          <p:cNvSpPr/>
          <p:nvPr/>
        </p:nvSpPr>
        <p:spPr>
          <a:xfrm>
            <a:off x="746620" y="1107946"/>
            <a:ext cx="7650760" cy="788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Aft>
                <a:spcPts val="1200"/>
              </a:spcAft>
              <a:buNone/>
            </a:pPr>
            <a:r>
              <a:rPr lang="pl-PL" sz="1800" b="1" dirty="0">
                <a:solidFill>
                  <a:srgbClr val="FFFFFF"/>
                </a:solidFill>
              </a:rPr>
              <a:t>Fundusze Europejskie dla Podlaskiego na lata 2021- 2027</a:t>
            </a:r>
          </a:p>
        </p:txBody>
      </p:sp>
    </p:spTree>
    <p:extLst>
      <p:ext uri="{BB962C8B-B14F-4D97-AF65-F5344CB8AC3E}">
        <p14:creationId xmlns:p14="http://schemas.microsoft.com/office/powerpoint/2010/main" val="1596015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9944" y="1634005"/>
            <a:ext cx="7886700" cy="444801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pl-PL" sz="3800" dirty="0">
                <a:solidFill>
                  <a:srgbClr val="0070C0"/>
                </a:solidFill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100" dirty="0">
                <a:solidFill>
                  <a:srgbClr val="2661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budowy i modernizacji infrastruktury niezbędnej do ujęcia, uzdatniania, magazynowania i dystrybucji wody do spożycia w obrębie</a:t>
            </a:r>
            <a:r>
              <a:rPr lang="pl-PL" sz="2100" dirty="0">
                <a:solidFill>
                  <a:srgbClr val="26619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aglomeracji od 2 do 10 tys. RLM</a:t>
            </a:r>
            <a:r>
              <a:rPr lang="pl-PL" sz="2100" dirty="0">
                <a:solidFill>
                  <a:srgbClr val="26619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100" dirty="0">
                <a:solidFill>
                  <a:srgbClr val="2661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realizacji kompleksowych projektów z zakresu gospodarki wodno-ściekowej w ramach KPOŚK</a:t>
            </a:r>
            <a:r>
              <a:rPr lang="pl-PL" sz="2100" b="1" dirty="0">
                <a:solidFill>
                  <a:srgbClr val="26619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pl-PL" sz="2100" dirty="0">
              <a:solidFill>
                <a:srgbClr val="266196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100" dirty="0">
                <a:solidFill>
                  <a:srgbClr val="2661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kompleksowych projektów z zakresu gospodarki odpadami komunalnymi oraz przemysłowymi i azbestem,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100" dirty="0">
                <a:solidFill>
                  <a:srgbClr val="2661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tworzenia centrów ochrony różnorodności biologicznej w oparciu o rodzime gatunki, </a:t>
            </a:r>
            <a:endParaRPr lang="pl-PL" sz="2100" dirty="0">
              <a:solidFill>
                <a:srgbClr val="266196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100" dirty="0">
                <a:solidFill>
                  <a:srgbClr val="2661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produkcji energii i ciepła ze źródeł odnawialnych,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100" dirty="0">
                <a:solidFill>
                  <a:srgbClr val="2661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kompleksowej modernizacji energetycznej obiektów użyteczności publicznej i wielorodzinnych domów mieszkalnych (komunalnych),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100" dirty="0">
                <a:solidFill>
                  <a:srgbClr val="2661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modernizacji oświetlenia ulicznego na energooszczędne.</a:t>
            </a:r>
            <a:endParaRPr lang="pl-PL" sz="2900" dirty="0">
              <a:solidFill>
                <a:srgbClr val="26619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endParaRPr lang="pl-PL" sz="2000" dirty="0">
              <a:solidFill>
                <a:srgbClr val="0070C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E6CB54FE-EF7A-4E9A-9DB0-FC224B7F02E4}"/>
              </a:ext>
            </a:extLst>
          </p:cNvPr>
          <p:cNvSpPr/>
          <p:nvPr/>
        </p:nvSpPr>
        <p:spPr>
          <a:xfrm>
            <a:off x="746620" y="1239722"/>
            <a:ext cx="7650760" cy="788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Aft>
                <a:spcPts val="1200"/>
              </a:spcAft>
              <a:buNone/>
            </a:pPr>
            <a:r>
              <a:rPr lang="pl-PL" sz="1800" b="1" dirty="0">
                <a:solidFill>
                  <a:srgbClr val="FFFFFF"/>
                </a:solidFill>
              </a:rPr>
              <a:t>Fundusze Europejskie dla Podlaskiego na lata 2021- 2027</a:t>
            </a:r>
          </a:p>
        </p:txBody>
      </p:sp>
    </p:spTree>
    <p:extLst>
      <p:ext uri="{BB962C8B-B14F-4D97-AF65-F5344CB8AC3E}">
        <p14:creationId xmlns:p14="http://schemas.microsoft.com/office/powerpoint/2010/main" val="3479476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5398" y="922638"/>
            <a:ext cx="7955792" cy="897773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solidFill>
                  <a:srgbClr val="26619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Błękitno-zielona infrastruktura (przykładowe rozwiązania)</a:t>
            </a:r>
            <a:endParaRPr lang="pl-PL" sz="2400" b="1" dirty="0">
              <a:solidFill>
                <a:srgbClr val="266196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5398" y="2140480"/>
            <a:ext cx="7886700" cy="3477726"/>
          </a:xfrm>
        </p:spPr>
        <p:txBody>
          <a:bodyPr>
            <a:normAutofit/>
          </a:bodyPr>
          <a:lstStyle/>
          <a:p>
            <a:pPr algn="l"/>
            <a:endParaRPr lang="pl-PL" sz="18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endParaRPr lang="pl-PL" sz="3800" dirty="0">
              <a:solidFill>
                <a:srgbClr val="0070C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BD894789-5C45-4E1D-8E77-7C8C3B26168F}"/>
              </a:ext>
            </a:extLst>
          </p:cNvPr>
          <p:cNvSpPr/>
          <p:nvPr/>
        </p:nvSpPr>
        <p:spPr>
          <a:xfrm>
            <a:off x="947955" y="1820411"/>
            <a:ext cx="7239699" cy="10444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pl-PL" sz="18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l"/>
            <a:r>
              <a:rPr lang="pl-PL" sz="1600" b="0" i="0" u="none" strike="noStrike" baseline="0" dirty="0">
                <a:solidFill>
                  <a:srgbClr val="FFFFFF"/>
                </a:solidFill>
              </a:rPr>
              <a:t>Budowa infrastruktury (ogrody deszczowe, wertykalne, zbiorniki retencyjne, zielone dachy). Dobrym rozwiązaniem są zielone ściany, stawy i rowy gromadzące nadmiar wód. Duże, dojrzałe drzewa -60 mm wody deszczowej zostaje zatrzymane w miejscu opadu, a kanalizacja deszczowa przyjmuje jedynie nadmiar wody</a:t>
            </a: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795D99C3-236C-4491-996D-129AA2556F86}"/>
              </a:ext>
            </a:extLst>
          </p:cNvPr>
          <p:cNvSpPr/>
          <p:nvPr/>
        </p:nvSpPr>
        <p:spPr>
          <a:xfrm>
            <a:off x="947955" y="3038252"/>
            <a:ext cx="7239699" cy="13911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b="0" i="0" u="none" strike="noStrike" baseline="0" dirty="0">
                <a:solidFill>
                  <a:srgbClr val="FFFFFF"/>
                </a:solidFill>
              </a:rPr>
              <a:t>Sprawny system retencji wody, tworzenie zbiorników, kanałów melioracyjnych, zachowanie zasad mikro- i makroretencji, poprawa kanałów melioracyjnych na polach uprawnych, retencja wód opadowych dla każdego budynku. Rozszczelnienie istniejących rynien podłączonych do kanalizacji (celem wydłużenie spływu powierzchniowego </a:t>
            </a: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5F74C043-EECA-43F9-84E5-D7509252DD19}"/>
              </a:ext>
            </a:extLst>
          </p:cNvPr>
          <p:cNvSpPr/>
          <p:nvPr/>
        </p:nvSpPr>
        <p:spPr>
          <a:xfrm>
            <a:off x="947955" y="4657327"/>
            <a:ext cx="7239699" cy="1475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b="0" i="0" u="none" strike="noStrike" baseline="0" dirty="0">
                <a:solidFill>
                  <a:srgbClr val="FFFFFF"/>
                </a:solidFill>
              </a:rPr>
              <a:t>Na terenach zielonych powinna być dostępna infrastruktura zapewniająca wypoczynek i rekreację osobom w każdym wieku (ławki, ścieżki rowerowe, place zabaw dla dzieci, fontanny itp.) Zwiększenie tym samym powierzchni zagospodarowania i wykorzystywania wody opadowej oraz roztopowej. Ponadto ograniczanie parowania wody przez zieleń wysoką sadzoną w zwartych cienistych zespołach</a:t>
            </a:r>
          </a:p>
        </p:txBody>
      </p:sp>
    </p:spTree>
    <p:extLst>
      <p:ext uri="{BB962C8B-B14F-4D97-AF65-F5344CB8AC3E}">
        <p14:creationId xmlns:p14="http://schemas.microsoft.com/office/powerpoint/2010/main" val="103027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0550" y="922638"/>
            <a:ext cx="7911549" cy="1217841"/>
          </a:xfrm>
        </p:spPr>
        <p:txBody>
          <a:bodyPr>
            <a:noAutofit/>
          </a:bodyPr>
          <a:lstStyle/>
          <a:p>
            <a:pPr algn="ctr"/>
            <a:r>
              <a:rPr lang="pl-PL" sz="2800" b="1" i="0" u="none" strike="noStrike" baseline="0" dirty="0">
                <a:solidFill>
                  <a:srgbClr val="266196"/>
                </a:solidFill>
                <a:latin typeface="Calibri" panose="020F0502020204030204" pitchFamily="34" charset="0"/>
              </a:rPr>
              <a:t>Wyzwania środowiskowe i klimatyczne </a:t>
            </a:r>
            <a:br>
              <a:rPr lang="pl-PL" sz="2800" b="1" i="0" u="none" strike="noStrike" baseline="0" dirty="0">
                <a:solidFill>
                  <a:srgbClr val="266196"/>
                </a:solidFill>
                <a:latin typeface="Calibri" panose="020F0502020204030204" pitchFamily="34" charset="0"/>
              </a:rPr>
            </a:br>
            <a:r>
              <a:rPr lang="pl-PL" sz="2800" b="1" i="0" u="none" strike="noStrike" baseline="0" dirty="0">
                <a:solidFill>
                  <a:srgbClr val="266196"/>
                </a:solidFill>
                <a:latin typeface="Calibri" panose="020F0502020204030204" pitchFamily="34" charset="0"/>
              </a:rPr>
              <a:t>w dokumentach międzynarodowych i krajowych</a:t>
            </a:r>
            <a:endParaRPr lang="pl-PL" sz="2800" b="1" dirty="0">
              <a:solidFill>
                <a:srgbClr val="266196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5398" y="2140479"/>
            <a:ext cx="7886700" cy="3882815"/>
          </a:xfrm>
        </p:spPr>
        <p:txBody>
          <a:bodyPr>
            <a:normAutofit lnSpcReduction="10000"/>
          </a:bodyPr>
          <a:lstStyle/>
          <a:p>
            <a:pPr marL="817200" lvl="1" indent="-457200" algn="just">
              <a:buFont typeface="Wingdings" panose="05000000000000000000" pitchFamily="2" charset="2"/>
              <a:buChar char="§"/>
            </a:pPr>
            <a:endParaRPr lang="pl-PL" sz="6600" dirty="0">
              <a:effectLst/>
            </a:endParaRPr>
          </a:p>
          <a:p>
            <a:pPr marL="360000" lvl="1" indent="0">
              <a:lnSpc>
                <a:spcPct val="120000"/>
              </a:lnSpc>
              <a:buNone/>
            </a:pPr>
            <a:endParaRPr lang="pl-PL" sz="4000" b="1" dirty="0">
              <a:solidFill>
                <a:srgbClr val="266196"/>
              </a:solidFill>
            </a:endParaRPr>
          </a:p>
          <a:p>
            <a:pPr marL="817200" lvl="1" indent="-457200" algn="just">
              <a:buFont typeface="Wingdings" panose="05000000000000000000" pitchFamily="2" charset="2"/>
              <a:buChar char="§"/>
            </a:pPr>
            <a:endParaRPr lang="pl-PL" sz="6400" dirty="0">
              <a:solidFill>
                <a:srgbClr val="0070C0"/>
              </a:solidFill>
            </a:endParaRPr>
          </a:p>
          <a:p>
            <a:pPr marL="817200" lvl="1" indent="-457200" algn="just">
              <a:buNone/>
            </a:pPr>
            <a:endParaRPr lang="pl-PL" sz="4000" dirty="0">
              <a:solidFill>
                <a:srgbClr val="0070C0"/>
              </a:solidFill>
            </a:endParaRPr>
          </a:p>
          <a:p>
            <a:pPr marL="57150" indent="-285750" algn="just">
              <a:buNone/>
            </a:pPr>
            <a:r>
              <a:rPr lang="pl-PL" sz="3800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2</a:t>
            </a:fld>
            <a:endParaRPr lang="pl-PL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D161BCBE-A4A6-458F-BC83-48BBD850D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011350"/>
              </p:ext>
            </p:extLst>
          </p:nvPr>
        </p:nvGraphicFramePr>
        <p:xfrm>
          <a:off x="771787" y="2091241"/>
          <a:ext cx="7781663" cy="4167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8662">
                  <a:extLst>
                    <a:ext uri="{9D8B030D-6E8A-4147-A177-3AD203B41FA5}">
                      <a16:colId xmlns:a16="http://schemas.microsoft.com/office/drawing/2014/main" val="2694244716"/>
                    </a:ext>
                  </a:extLst>
                </a:gridCol>
                <a:gridCol w="3913001">
                  <a:extLst>
                    <a:ext uri="{9D8B030D-6E8A-4147-A177-3AD203B41FA5}">
                      <a16:colId xmlns:a16="http://schemas.microsoft.com/office/drawing/2014/main" val="3262719774"/>
                    </a:ext>
                  </a:extLst>
                </a:gridCol>
              </a:tblGrid>
              <a:tr h="35153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Międzynarodowe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Krajowe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765003"/>
                  </a:ext>
                </a:extLst>
              </a:tr>
              <a:tr h="615183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Porozumienie Paryskie </a:t>
                      </a:r>
                      <a:r>
                        <a:rPr lang="pl-PL" sz="1200" b="0" i="0" kern="1200" dirty="0">
                          <a:solidFill>
                            <a:srgbClr val="2661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(COP21) z grudnia 2015 r., pierwsze w historii uniwersalne, prawnie wiążące porozumienie </a:t>
                      </a:r>
                      <a:br>
                        <a:rPr lang="pl-PL" sz="1200" b="0" i="0" kern="1200" dirty="0">
                          <a:solidFill>
                            <a:srgbClr val="2661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i="0" kern="1200" dirty="0">
                          <a:solidFill>
                            <a:srgbClr val="2661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dziedzinie klimatu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Strategia na rzecz Odpowiedzialnego Rozwoju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68603"/>
                  </a:ext>
                </a:extLst>
              </a:tr>
              <a:tr h="615183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rgbClr val="266196"/>
                          </a:solidFill>
                        </a:rPr>
                        <a:t>Raport </a:t>
                      </a:r>
                      <a:r>
                        <a:rPr lang="pl-PL" sz="1200" b="0" i="0" kern="1200" dirty="0">
                          <a:solidFill>
                            <a:srgbClr val="2661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Międzyrządowego Zespołu ds. Zmian Klimatu (IPCC), ciała doradczego ONZ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Strategiczny plan adaptacji „SPA 2020” dla sektorów </a:t>
                      </a:r>
                      <a:b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i obszarów wrażliwych na zmiany klimatu do roku 2020 z perspektywą do 2030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373940"/>
                  </a:ext>
                </a:extLst>
              </a:tr>
              <a:tr h="263650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Europejski Zielony Ład i strategie towarzyszące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Polityka ekologiczna państwa 2030 „PEP 2030” 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323380"/>
                  </a:ext>
                </a:extLst>
              </a:tr>
              <a:tr h="439417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Agenda na rzecz zrównoważonego rozwoju 2030 zawierająca Cele Zrównoważonego Rozwoju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Polityka energetyczna Polski do 2040 r. „PEP 2040”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748704"/>
                  </a:ext>
                </a:extLst>
              </a:tr>
              <a:tr h="439417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Nowa Karta Lipska na rzecz zrównoważonego</a:t>
                      </a:r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rozwoju miast europejskich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rgbClr val="266196"/>
                          </a:solidFill>
                        </a:rPr>
                        <a:t>Krajowa Strategia Rozwoju Regionalnego 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584943"/>
                  </a:ext>
                </a:extLst>
              </a:tr>
              <a:tr h="439417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Agenda Terytorialna UE 2030 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Krajowy plan na rzecz energii i klimatu  „KPEIK” na lata 2021-2030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273096"/>
                  </a:ext>
                </a:extLst>
              </a:tr>
              <a:tr h="418939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Strategia UE w zakresie przystosowania do zmiany klimatu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Krajowa Polityka Miejska 2023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478920"/>
                  </a:ext>
                </a:extLst>
              </a:tr>
              <a:tr h="449983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rgbClr val="266196"/>
                          </a:solidFill>
                          <a:latin typeface="+mn-lt"/>
                          <a:ea typeface="+mn-ea"/>
                          <a:cs typeface="+mn-cs"/>
                        </a:rPr>
                        <a:t>Strategia bioróżnorodności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rgbClr val="2661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aktualizacja Planów Zarządzania Ryzykiem Powodziowym (aPZRP)</a:t>
                      </a:r>
                      <a:endParaRPr lang="pl-PL" sz="1200" dirty="0">
                        <a:solidFill>
                          <a:srgbClr val="26619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771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266738"/>
            <a:ext cx="7956550" cy="1224792"/>
          </a:xfrm>
        </p:spPr>
        <p:txBody>
          <a:bodyPr>
            <a:noAutofit/>
          </a:bodyPr>
          <a:lstStyle/>
          <a:p>
            <a:pPr algn="ctr"/>
            <a:r>
              <a:rPr lang="pl-PL" sz="2400" b="1" i="0" u="none" strike="noStrike" baseline="0" dirty="0">
                <a:solidFill>
                  <a:srgbClr val="266196"/>
                </a:solidFill>
                <a:latin typeface="+mn-lt"/>
              </a:rPr>
              <a:t>Zasada DNSH z ang. </a:t>
            </a:r>
            <a:r>
              <a:rPr lang="pl-PL" sz="2400" b="1" i="1" u="none" strike="noStrike" baseline="0" dirty="0">
                <a:solidFill>
                  <a:srgbClr val="266196"/>
                </a:solidFill>
                <a:latin typeface="+mn-lt"/>
              </a:rPr>
              <a:t>do no significant  harm </a:t>
            </a:r>
            <a:br>
              <a:rPr lang="pl-PL" sz="2400" b="1" i="1" u="none" strike="noStrike" baseline="0" dirty="0">
                <a:solidFill>
                  <a:srgbClr val="266196"/>
                </a:solidFill>
                <a:latin typeface="+mn-lt"/>
              </a:rPr>
            </a:br>
            <a:r>
              <a:rPr lang="pl-PL" sz="2400" b="1" i="0" u="none" strike="noStrike" baseline="0" dirty="0">
                <a:solidFill>
                  <a:srgbClr val="266196"/>
                </a:solidFill>
                <a:latin typeface="+mn-lt"/>
              </a:rPr>
              <a:t>„nie czyń poważnych szkód”</a:t>
            </a:r>
            <a:endParaRPr lang="pl-PL" sz="2400" b="1" dirty="0">
              <a:solidFill>
                <a:srgbClr val="266196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343705"/>
            <a:ext cx="7886700" cy="38332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sz="1600" dirty="0">
              <a:solidFill>
                <a:srgbClr val="266196"/>
              </a:solidFill>
              <a:effectLst/>
            </a:endParaRPr>
          </a:p>
          <a:p>
            <a:pPr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266196"/>
                </a:solidFill>
                <a:cs typeface="Times New Roman" panose="02020603050405020304" pitchFamily="18" charset="0"/>
              </a:rPr>
              <a:t>Instytucje zaangażowane w wydatkowanie środków polityki spójności powinny wspierać działania, które byłyby prowadzone z poszanowaniem norm </a:t>
            </a:r>
            <a:br>
              <a:rPr lang="pl-PL" sz="1800" dirty="0">
                <a:solidFill>
                  <a:srgbClr val="266196"/>
                </a:solidFill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266196"/>
                </a:solidFill>
                <a:cs typeface="Times New Roman" panose="02020603050405020304" pitchFamily="18" charset="0"/>
              </a:rPr>
              <a:t>i priorytetów Unii w zakresie klimatu i środowiska i które nie czyniłyby poważnych szkód dla celów środowiskowych zgodnie z zasadą ‘Do no significant harm’ (DNSH), czyli „nie czyń poważnych szkód” we wszystkich programach.</a:t>
            </a:r>
          </a:p>
          <a:p>
            <a:pPr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266196"/>
                </a:solidFill>
                <a:cs typeface="Times New Roman" panose="02020603050405020304" pitchFamily="18" charset="0"/>
              </a:rPr>
              <a:t>Jednym z narzędzi realizacji zasady zrównoważonego rozwoju w polityce spójności 2021-2027 będzie stosowanie kryteriów wyboru projektów premiujących rozwiązania proekologiczne takie jak oszczędność energii i wody, powtórne wykorzystanie zasobów itp.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457950" y="6356407"/>
            <a:ext cx="2057400" cy="365125"/>
          </a:xfrm>
        </p:spPr>
        <p:txBody>
          <a:bodyPr/>
          <a:lstStyle/>
          <a:p>
            <a:fld id="{6F72CF5C-704F-4AED-BFE8-B002C8D375B3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2525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8266" y="1885120"/>
            <a:ext cx="8081934" cy="3038901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>
                <a:solidFill>
                  <a:srgbClr val="002060"/>
                </a:solidFill>
                <a:latin typeface="+mn-lt"/>
              </a:rPr>
              <a:t>Dziękuję za uwagę</a:t>
            </a:r>
            <a:br>
              <a:rPr lang="pl-PL" sz="6000" b="1" dirty="0">
                <a:solidFill>
                  <a:srgbClr val="002060"/>
                </a:solidFill>
                <a:latin typeface="+mn-lt"/>
              </a:rPr>
            </a:br>
            <a:br>
              <a:rPr lang="pl-PL" sz="6000" b="1" dirty="0">
                <a:solidFill>
                  <a:srgbClr val="002060"/>
                </a:solidFill>
                <a:latin typeface="+mn-lt"/>
              </a:rPr>
            </a:br>
            <a:r>
              <a:rPr lang="pl-PL" sz="3600" b="1" dirty="0">
                <a:solidFill>
                  <a:schemeClr val="accent5"/>
                </a:solidFill>
                <a:latin typeface="+mn-lt"/>
              </a:rPr>
              <a:t>www.rpo.wrotapodlasia.pl</a:t>
            </a:r>
          </a:p>
        </p:txBody>
      </p:sp>
    </p:spTree>
    <p:extLst>
      <p:ext uri="{BB962C8B-B14F-4D97-AF65-F5344CB8AC3E}">
        <p14:creationId xmlns:p14="http://schemas.microsoft.com/office/powerpoint/2010/main" val="3713593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3791" y="922638"/>
            <a:ext cx="7428308" cy="1217841"/>
          </a:xfrm>
        </p:spPr>
        <p:txBody>
          <a:bodyPr>
            <a:noAutofit/>
          </a:bodyPr>
          <a:lstStyle/>
          <a:p>
            <a:pPr algn="ctr"/>
            <a:r>
              <a:rPr lang="pl-PL" altLang="pl-PL" sz="2800" b="1" dirty="0">
                <a:solidFill>
                  <a:srgbClr val="266196"/>
                </a:solidFill>
                <a:latin typeface="+mn-lt"/>
              </a:rPr>
              <a:t>Uwarunkowania europejskie</a:t>
            </a:r>
            <a:endParaRPr lang="pl-PL" sz="2800" b="1" dirty="0">
              <a:solidFill>
                <a:srgbClr val="266196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5398" y="2063693"/>
            <a:ext cx="7886700" cy="3959602"/>
          </a:xfrm>
        </p:spPr>
        <p:txBody>
          <a:bodyPr>
            <a:normAutofit fontScale="92500" lnSpcReduction="20000"/>
          </a:bodyPr>
          <a:lstStyle/>
          <a:p>
            <a:pPr marL="360000" lvl="1" indent="0"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pl-PL" sz="2100" dirty="0">
                <a:solidFill>
                  <a:srgbClr val="266196"/>
                </a:solidFill>
                <a:ea typeface="+mj-ea"/>
                <a:cs typeface="+mj-cs"/>
              </a:rPr>
              <a:t>Strategia UE do roku 2030  – tzw. Europejski Zielony Ład</a:t>
            </a:r>
          </a:p>
          <a:p>
            <a:pPr marL="360000" lvl="1" indent="0"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pl-PL" sz="2100" dirty="0">
                <a:solidFill>
                  <a:srgbClr val="266196"/>
                </a:solidFill>
                <a:ea typeface="+mj-ea"/>
                <a:cs typeface="+mj-cs"/>
              </a:rPr>
              <a:t>UE jako nowoczesna, zasobooszczędna i konkurencyjna gospodarka</a:t>
            </a:r>
          </a:p>
          <a:p>
            <a:pPr marL="817200" lvl="1" indent="-457200" algn="just">
              <a:buFont typeface="Wingdings" panose="05000000000000000000" pitchFamily="2" charset="2"/>
              <a:buChar char="§"/>
            </a:pPr>
            <a:endParaRPr lang="pl-PL" sz="6600" dirty="0">
              <a:effectLst/>
            </a:endParaRPr>
          </a:p>
          <a:p>
            <a:pPr marL="360000" lvl="1" indent="0">
              <a:lnSpc>
                <a:spcPct val="120000"/>
              </a:lnSpc>
              <a:buNone/>
            </a:pPr>
            <a:endParaRPr lang="pl-PL" sz="4000" b="1" dirty="0">
              <a:solidFill>
                <a:srgbClr val="266196"/>
              </a:solidFill>
            </a:endParaRPr>
          </a:p>
          <a:p>
            <a:pPr marL="817200" lvl="1" indent="-457200" algn="just">
              <a:buFont typeface="Wingdings" panose="05000000000000000000" pitchFamily="2" charset="2"/>
              <a:buChar char="§"/>
            </a:pPr>
            <a:endParaRPr lang="pl-PL" sz="6400" dirty="0">
              <a:solidFill>
                <a:srgbClr val="0070C0"/>
              </a:solidFill>
            </a:endParaRPr>
          </a:p>
          <a:p>
            <a:pPr marL="817200" lvl="1" indent="-457200" algn="just">
              <a:buNone/>
            </a:pPr>
            <a:endParaRPr lang="pl-PL" sz="4000" dirty="0">
              <a:solidFill>
                <a:srgbClr val="0070C0"/>
              </a:solidFill>
            </a:endParaRPr>
          </a:p>
          <a:p>
            <a:pPr marL="57150" indent="-285750" algn="just">
              <a:buNone/>
            </a:pPr>
            <a:r>
              <a:rPr lang="pl-PL" sz="3800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3</a:t>
            </a:fld>
            <a:endParaRPr lang="pl-PL"/>
          </a:p>
        </p:txBody>
      </p:sp>
      <p:pic>
        <p:nvPicPr>
          <p:cNvPr id="5" name="Obraz 4" descr="Zdjęcie skrzyżowania ulic wraz z otaczającą zielenią ">
            <a:extLst>
              <a:ext uri="{FF2B5EF4-FFF2-40B4-BE49-F238E27FC236}">
                <a16:creationId xmlns:a16="http://schemas.microsoft.com/office/drawing/2014/main" id="{B657FD27-0C1B-4F2F-B618-8BA5967382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75" y="2983220"/>
            <a:ext cx="3759124" cy="2817518"/>
          </a:xfrm>
          <a:prstGeom prst="rect">
            <a:avLst/>
          </a:prstGeom>
        </p:spPr>
      </p:pic>
      <p:graphicFrame>
        <p:nvGraphicFramePr>
          <p:cNvPr id="7" name="Diagram 6" descr="Grafika schematu&#10;">
            <a:extLst>
              <a:ext uri="{FF2B5EF4-FFF2-40B4-BE49-F238E27FC236}">
                <a16:creationId xmlns:a16="http://schemas.microsoft.com/office/drawing/2014/main" id="{A2A21880-2B58-4D56-9437-B7B8BB6D7A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1307430"/>
              </p:ext>
            </p:extLst>
          </p:nvPr>
        </p:nvGraphicFramePr>
        <p:xfrm>
          <a:off x="4422999" y="2983220"/>
          <a:ext cx="4561610" cy="2817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3027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0550" y="1199625"/>
            <a:ext cx="7911549" cy="696287"/>
          </a:xfrm>
        </p:spPr>
        <p:txBody>
          <a:bodyPr>
            <a:noAutofit/>
          </a:bodyPr>
          <a:lstStyle/>
          <a:p>
            <a:pPr algn="ctr"/>
            <a:r>
              <a:rPr lang="pl-PL" sz="2800" b="1" i="0" u="none" strike="noStrike" baseline="0" dirty="0">
                <a:solidFill>
                  <a:srgbClr val="266196"/>
                </a:solidFill>
                <a:latin typeface="Calibri" panose="020F0502020204030204" pitchFamily="34" charset="0"/>
              </a:rPr>
              <a:t>Uwarunkowania europejskie</a:t>
            </a:r>
            <a:endParaRPr lang="pl-PL" sz="2800" b="1" dirty="0">
              <a:solidFill>
                <a:srgbClr val="266196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5398" y="2140479"/>
            <a:ext cx="7886700" cy="3882815"/>
          </a:xfrm>
        </p:spPr>
        <p:txBody>
          <a:bodyPr>
            <a:normAutofit lnSpcReduction="10000"/>
          </a:bodyPr>
          <a:lstStyle/>
          <a:p>
            <a:pPr marL="817200" lvl="1" indent="-457200" algn="just">
              <a:buFont typeface="Wingdings" panose="05000000000000000000" pitchFamily="2" charset="2"/>
              <a:buChar char="§"/>
            </a:pPr>
            <a:endParaRPr lang="pl-PL" sz="6600" dirty="0">
              <a:effectLst/>
            </a:endParaRPr>
          </a:p>
          <a:p>
            <a:pPr marL="360000" lvl="1" indent="0">
              <a:lnSpc>
                <a:spcPct val="120000"/>
              </a:lnSpc>
              <a:buNone/>
            </a:pPr>
            <a:endParaRPr lang="pl-PL" sz="4000" b="1" dirty="0">
              <a:solidFill>
                <a:srgbClr val="266196"/>
              </a:solidFill>
            </a:endParaRPr>
          </a:p>
          <a:p>
            <a:pPr marL="817200" lvl="1" indent="-457200" algn="just">
              <a:buFont typeface="Wingdings" panose="05000000000000000000" pitchFamily="2" charset="2"/>
              <a:buChar char="§"/>
            </a:pPr>
            <a:endParaRPr lang="pl-PL" sz="6400" dirty="0">
              <a:solidFill>
                <a:srgbClr val="0070C0"/>
              </a:solidFill>
            </a:endParaRPr>
          </a:p>
          <a:p>
            <a:pPr marL="817200" lvl="1" indent="-457200" algn="just">
              <a:buNone/>
            </a:pPr>
            <a:endParaRPr lang="pl-PL" sz="4000" dirty="0">
              <a:solidFill>
                <a:srgbClr val="0070C0"/>
              </a:solidFill>
            </a:endParaRPr>
          </a:p>
          <a:p>
            <a:pPr marL="57150" indent="-285750" algn="just">
              <a:buNone/>
            </a:pPr>
            <a:r>
              <a:rPr lang="pl-PL" sz="3800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4</a:t>
            </a:fld>
            <a:endParaRPr lang="pl-PL"/>
          </a:p>
        </p:txBody>
      </p:sp>
      <p:graphicFrame>
        <p:nvGraphicFramePr>
          <p:cNvPr id="9" name="Diagram 8" descr="Zdjęcie kłosu ">
            <a:extLst>
              <a:ext uri="{FF2B5EF4-FFF2-40B4-BE49-F238E27FC236}">
                <a16:creationId xmlns:a16="http://schemas.microsoft.com/office/drawing/2014/main" id="{BA90F760-AB38-4522-8239-D7684BF98A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2944784"/>
              </p:ext>
            </p:extLst>
          </p:nvPr>
        </p:nvGraphicFramePr>
        <p:xfrm>
          <a:off x="590550" y="2140479"/>
          <a:ext cx="7886699" cy="3421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861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3364" y="996778"/>
            <a:ext cx="7955792" cy="773723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rgbClr val="266196"/>
                </a:solidFill>
                <a:latin typeface="+mn-lt"/>
              </a:rPr>
              <a:t>Uwarunkowania dla procesu programowania </a:t>
            </a:r>
            <a:br>
              <a:rPr lang="pl-PL" sz="2800" b="1" dirty="0">
                <a:solidFill>
                  <a:srgbClr val="266196"/>
                </a:solidFill>
                <a:latin typeface="+mn-lt"/>
              </a:rPr>
            </a:br>
            <a:r>
              <a:rPr lang="pl-PL" sz="2800" b="1" dirty="0">
                <a:solidFill>
                  <a:srgbClr val="266196"/>
                </a:solidFill>
                <a:latin typeface="+mn-lt"/>
              </a:rPr>
              <a:t>2021-2027</a:t>
            </a:r>
            <a:endParaRPr lang="pl-PL" sz="2800" b="1" dirty="0">
              <a:solidFill>
                <a:schemeClr val="accent5"/>
              </a:solidFill>
              <a:latin typeface="+mn-lt"/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074115"/>
              </p:ext>
            </p:extLst>
          </p:nvPr>
        </p:nvGraphicFramePr>
        <p:xfrm>
          <a:off x="239835" y="1946714"/>
          <a:ext cx="8650946" cy="4476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5</a:t>
            </a:fld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5398" y="922638"/>
            <a:ext cx="7955792" cy="1217841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rgbClr val="266196"/>
                </a:solidFill>
                <a:latin typeface="+mn-lt"/>
              </a:rPr>
              <a:t>Strategia Rozwoju Województwa Podlaskiego 2030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9944" y="2140480"/>
            <a:ext cx="7886700" cy="421592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pl-PL" dirty="0">
                <a:solidFill>
                  <a:srgbClr val="266196"/>
                </a:solidFill>
                <a:effectLst/>
                <a:ea typeface="Calibri" panose="020F0502020204030204" pitchFamily="34" charset="0"/>
              </a:rPr>
              <a:t>Cel operacyjny 2.3 Przestrzeń wysokiej jakości</a:t>
            </a:r>
            <a:endParaRPr lang="pl-PL" dirty="0">
              <a:solidFill>
                <a:srgbClr val="266196"/>
              </a:solidFill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pl-PL" sz="1800" dirty="0">
                <a:solidFill>
                  <a:srgbClr val="266196"/>
                </a:solidFill>
              </a:rPr>
              <a:t>W ramach tego celu operacyjnego realizowane będą działania wpisujące się w ideę zrównoważonego rozwoju. Wśród głównych kierunków interwencji wskazuje m.in.: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pl-PL" sz="1800" dirty="0">
                <a:solidFill>
                  <a:srgbClr val="266196"/>
                </a:solidFill>
              </a:rPr>
              <a:t>Działania związane z zapobieganiem i ograniczaniem skutków zmian klimatu, </a:t>
            </a:r>
            <a:br>
              <a:rPr lang="pl-PL" sz="1800" dirty="0">
                <a:solidFill>
                  <a:srgbClr val="266196"/>
                </a:solidFill>
              </a:rPr>
            </a:br>
            <a:r>
              <a:rPr lang="pl-PL" sz="1800" dirty="0">
                <a:solidFill>
                  <a:srgbClr val="266196"/>
                </a:solidFill>
              </a:rPr>
              <a:t>w tym w zakresie infrastruktury służącej retencjonowaniu wód oraz ochronie przeciwpowodziowej; 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pl-PL" sz="1800" dirty="0">
                <a:solidFill>
                  <a:srgbClr val="266196"/>
                </a:solidFill>
              </a:rPr>
              <a:t>Rozwój i modernizacja infrastruktury ochrony środowiska i przestrzeni dla gospodarki o obiegu zamkniętym;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pl-PL" sz="1800" dirty="0">
                <a:solidFill>
                  <a:srgbClr val="266196"/>
                </a:solidFill>
              </a:rPr>
              <a:t>Ochrona zasobów kulturowych, przyrodniczych i wartości krajobrazowych.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pl-PL" sz="1800" dirty="0">
              <a:solidFill>
                <a:srgbClr val="266196"/>
              </a:solidFill>
            </a:endParaRPr>
          </a:p>
          <a:p>
            <a:pPr marL="0" indent="0" algn="just">
              <a:spcAft>
                <a:spcPts val="1200"/>
              </a:spcAft>
              <a:buNone/>
            </a:pPr>
            <a:endParaRPr lang="pl-PL" sz="1800" b="1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0274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6340" y="1105570"/>
            <a:ext cx="7489010" cy="798731"/>
          </a:xfrm>
        </p:spPr>
        <p:txBody>
          <a:bodyPr>
            <a:noAutofit/>
          </a:bodyPr>
          <a:lstStyle/>
          <a:p>
            <a:pPr algn="ctr"/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266196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Cele Polityki Spójności na lata 2021-2027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5398" y="2140480"/>
            <a:ext cx="7886700" cy="3477726"/>
          </a:xfrm>
        </p:spPr>
        <p:txBody>
          <a:bodyPr>
            <a:normAutofit/>
          </a:bodyPr>
          <a:lstStyle/>
          <a:p>
            <a:pPr marL="645750" lvl="1" indent="-285750" algn="just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266196"/>
                </a:solidFill>
                <a:effectLst/>
              </a:rPr>
              <a:t>Bardziej konkurencyjna i inteligentna Europa</a:t>
            </a:r>
          </a:p>
          <a:p>
            <a:pPr marL="645750" lvl="1" indent="-285750" algn="just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B050"/>
                </a:solidFill>
                <a:effectLst/>
              </a:rPr>
              <a:t>Bardziej przyjazna dla środowiska niskoemisyjna Europa</a:t>
            </a:r>
          </a:p>
          <a:p>
            <a:pPr marL="645750" lvl="1" indent="-285750" algn="just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266196"/>
                </a:solidFill>
              </a:rPr>
              <a:t>Lepiej połączona Europa</a:t>
            </a:r>
          </a:p>
          <a:p>
            <a:pPr marL="645750" lvl="1" indent="-285750" algn="just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266196"/>
                </a:solidFill>
              </a:rPr>
              <a:t>Europa o silniejszym wymiarze społecznym</a:t>
            </a:r>
          </a:p>
          <a:p>
            <a:pPr marL="645750" lvl="1" indent="-285750" algn="just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266196"/>
                </a:solidFill>
              </a:rPr>
              <a:t>Europa bliżej obywateli</a:t>
            </a:r>
          </a:p>
          <a:p>
            <a:pPr marL="645750" lvl="1" indent="-285750" algn="just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266196"/>
                </a:solidFill>
              </a:rPr>
              <a:t>Łagodzenie skutków transformacji w kierunku gospodarki neutralnej dla klimatu</a:t>
            </a:r>
            <a:endParaRPr lang="pl-PL" sz="4000" dirty="0">
              <a:solidFill>
                <a:srgbClr val="0070C0"/>
              </a:solidFill>
            </a:endParaRPr>
          </a:p>
          <a:p>
            <a:pPr marL="57150" indent="-285750" algn="just">
              <a:buNone/>
            </a:pPr>
            <a:endParaRPr lang="pl-PL" sz="3800" dirty="0">
              <a:solidFill>
                <a:srgbClr val="0070C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0274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93896" y="1326293"/>
            <a:ext cx="2151596" cy="4850670"/>
          </a:xfrm>
        </p:spPr>
        <p:txBody>
          <a:bodyPr>
            <a:normAutofit/>
          </a:bodyPr>
          <a:lstStyle/>
          <a:p>
            <a:pPr marL="0">
              <a:buNone/>
            </a:pPr>
            <a:endParaRPr lang="pl-PL" sz="2400" b="1" dirty="0">
              <a:solidFill>
                <a:srgbClr val="0070C0"/>
              </a:solidFill>
            </a:endParaRPr>
          </a:p>
          <a:p>
            <a:pPr marL="0">
              <a:buNone/>
            </a:pPr>
            <a:endParaRPr lang="pl-PL" sz="2400" b="1" dirty="0">
              <a:solidFill>
                <a:srgbClr val="0070C0"/>
              </a:solidFill>
            </a:endParaRPr>
          </a:p>
          <a:p>
            <a:pPr marL="0">
              <a:buNone/>
            </a:pPr>
            <a:endParaRPr lang="pl-PL" sz="2400" b="1" dirty="0">
              <a:solidFill>
                <a:srgbClr val="0070C0"/>
              </a:solidFill>
            </a:endParaRPr>
          </a:p>
          <a:p>
            <a:pPr marL="0">
              <a:buNone/>
            </a:pPr>
            <a:r>
              <a:rPr lang="pl-PL" sz="2400" b="1" dirty="0">
                <a:solidFill>
                  <a:srgbClr val="266196"/>
                </a:solidFill>
                <a:ea typeface="+mj-ea"/>
                <a:cs typeface="+mj-cs"/>
              </a:rPr>
              <a:t>Program regionalny </a:t>
            </a:r>
          </a:p>
        </p:txBody>
      </p:sp>
      <p:sp>
        <p:nvSpPr>
          <p:cNvPr id="17" name="Symbol zastępczy zawartości 16"/>
          <p:cNvSpPr>
            <a:spLocks noGrp="1"/>
          </p:cNvSpPr>
          <p:nvPr>
            <p:ph sz="half" idx="2"/>
          </p:nvPr>
        </p:nvSpPr>
        <p:spPr>
          <a:xfrm>
            <a:off x="1861751" y="2011680"/>
            <a:ext cx="6625465" cy="4221554"/>
          </a:xfrm>
        </p:spPr>
        <p:txBody>
          <a:bodyPr>
            <a:normAutofit/>
          </a:bodyPr>
          <a:lstStyle/>
          <a:p>
            <a:r>
              <a:rPr lang="pl-PL" sz="2000" dirty="0">
                <a:solidFill>
                  <a:srgbClr val="0070C0"/>
                </a:solidFill>
              </a:rPr>
              <a:t>Uwzględnienie strategicznych celów UE, zapisów rozporządzeń</a:t>
            </a:r>
          </a:p>
          <a:p>
            <a:r>
              <a:rPr lang="pl-PL" sz="2000" dirty="0">
                <a:solidFill>
                  <a:srgbClr val="0070C0"/>
                </a:solidFill>
              </a:rPr>
              <a:t>Zapisy SRWP 2030, krajowych dokumentów strategicznych, tj. SOR, KSRR oraz projektu Umowy Partnerstwa</a:t>
            </a:r>
          </a:p>
          <a:p>
            <a:r>
              <a:rPr lang="pl-PL" sz="2000" dirty="0">
                <a:solidFill>
                  <a:srgbClr val="0070C0"/>
                </a:solidFill>
              </a:rPr>
              <a:t>Ujęcie funduszy: EFRR, EFS+</a:t>
            </a:r>
          </a:p>
          <a:p>
            <a:r>
              <a:rPr lang="pl-PL" sz="2000" dirty="0">
                <a:solidFill>
                  <a:srgbClr val="0070C0"/>
                </a:solidFill>
              </a:rPr>
              <a:t>Uwzględnienie wytycznych KE dla Polski w zakresie finansowania polityki spójności (Sprawozdania roczne dla Polski 2019 i 2020)</a:t>
            </a:r>
          </a:p>
          <a:p>
            <a:r>
              <a:rPr lang="pl-PL" sz="2000" dirty="0">
                <a:solidFill>
                  <a:srgbClr val="0070C0"/>
                </a:solidFill>
              </a:rPr>
              <a:t>Uwzględnienie demarkacji interwencji pomiędzy poziom krajowy i regionalny</a:t>
            </a:r>
          </a:p>
          <a:p>
            <a:r>
              <a:rPr lang="pl-PL" sz="2000" dirty="0">
                <a:solidFill>
                  <a:srgbClr val="0070C0"/>
                </a:solidFill>
              </a:rPr>
              <a:t>Zastosowanie poziomów koncentracji tematycznych</a:t>
            </a:r>
          </a:p>
          <a:p>
            <a:endParaRPr lang="pl-PL" sz="2000" dirty="0">
              <a:solidFill>
                <a:srgbClr val="0070C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8</a:t>
            </a:fld>
            <a:endParaRPr lang="pl-PL" dirty="0"/>
          </a:p>
        </p:txBody>
      </p:sp>
      <p:cxnSp>
        <p:nvCxnSpPr>
          <p:cNvPr id="23" name="Łącznik prosty 22"/>
          <p:cNvCxnSpPr/>
          <p:nvPr/>
        </p:nvCxnSpPr>
        <p:spPr>
          <a:xfrm>
            <a:off x="2180491" y="2645107"/>
            <a:ext cx="6231988" cy="1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24"/>
          <p:cNvCxnSpPr/>
          <p:nvPr/>
        </p:nvCxnSpPr>
        <p:spPr>
          <a:xfrm flipV="1">
            <a:off x="2201594" y="3291839"/>
            <a:ext cx="6246055" cy="28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 flipV="1">
            <a:off x="2167831" y="3751628"/>
            <a:ext cx="623198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36"/>
          <p:cNvCxnSpPr/>
          <p:nvPr/>
        </p:nvCxnSpPr>
        <p:spPr>
          <a:xfrm flipV="1">
            <a:off x="2180491" y="4631697"/>
            <a:ext cx="6274191" cy="1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39"/>
          <p:cNvCxnSpPr/>
          <p:nvPr/>
        </p:nvCxnSpPr>
        <p:spPr>
          <a:xfrm>
            <a:off x="2180491" y="5319303"/>
            <a:ext cx="6344529" cy="14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42"/>
          <p:cNvCxnSpPr/>
          <p:nvPr/>
        </p:nvCxnSpPr>
        <p:spPr>
          <a:xfrm>
            <a:off x="2152356" y="6007226"/>
            <a:ext cx="6372664" cy="14064"/>
          </a:xfrm>
          <a:prstGeom prst="line">
            <a:avLst/>
          </a:prstGeom>
          <a:ln w="127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56"/>
          <p:cNvCxnSpPr/>
          <p:nvPr/>
        </p:nvCxnSpPr>
        <p:spPr>
          <a:xfrm flipV="1">
            <a:off x="2124220" y="1916959"/>
            <a:ext cx="6330462" cy="1406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653364" y="996778"/>
            <a:ext cx="7955792" cy="773723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rgbClr val="266196"/>
                </a:solidFill>
                <a:latin typeface="+mn-lt"/>
              </a:rPr>
              <a:t>Główne uwarunkowania dla procesu programowania 2021-2027</a:t>
            </a:r>
            <a:endParaRPr lang="pl-PL" sz="2800" b="1" dirty="0">
              <a:solidFill>
                <a:schemeClr val="accent5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1" y="1004552"/>
            <a:ext cx="7955792" cy="686137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rgbClr val="266196"/>
                </a:solidFill>
                <a:latin typeface="+mn-lt"/>
              </a:rPr>
              <a:t>Katalog programów operacyjnych na lata 2021-2027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1" y="1716696"/>
            <a:ext cx="7886700" cy="463971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70C0"/>
                </a:solidFill>
              </a:rPr>
              <a:t>Fundusze Europejskie dla Nowoczesnej Gospodarki 2021-2027 (FENG) </a:t>
            </a:r>
            <a:br>
              <a:rPr lang="pl-PL" sz="2200" dirty="0">
                <a:solidFill>
                  <a:srgbClr val="0070C0"/>
                </a:solidFill>
              </a:rPr>
            </a:br>
            <a:r>
              <a:rPr lang="pl-PL" sz="2200" dirty="0">
                <a:solidFill>
                  <a:srgbClr val="0070C0"/>
                </a:solidFill>
              </a:rPr>
              <a:t>(kontynuacja  PO IR);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B050"/>
                </a:solidFill>
              </a:rPr>
              <a:t>Fundusze Europejskie na Infrastrukturę, Klimat i Środowisko 2021-2027 (FEnIKS)</a:t>
            </a:r>
            <a:br>
              <a:rPr lang="pl-PL" sz="2200" dirty="0">
                <a:solidFill>
                  <a:srgbClr val="00B050"/>
                </a:solidFill>
              </a:rPr>
            </a:br>
            <a:r>
              <a:rPr lang="pl-PL" sz="2200" dirty="0">
                <a:solidFill>
                  <a:srgbClr val="00B050"/>
                </a:solidFill>
              </a:rPr>
              <a:t>(kontynuacja PO IiŚ);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70C0"/>
                </a:solidFill>
              </a:rPr>
              <a:t>Fundusze Europejskie na Rozwój Cyfrowy 2021-2027 (FERC) (kontynuacja PO PC);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70C0"/>
                </a:solidFill>
              </a:rPr>
              <a:t>Fundusze Europejskie dla Rozwoju Społecznego 2021-2027 (FERS) (kontynuacja PO WER);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B050"/>
                </a:solidFill>
              </a:rPr>
              <a:t>Fundusze Europejskie dla Polski Wschodniej 2021-2027 (kontynuacja PO PW);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70C0"/>
                </a:solidFill>
              </a:rPr>
              <a:t>Fundusze Europejskie Pomoc Żywnościowa na lata 2021-2027 (FEPŻ)  (kontynuacja PO PŻ);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70C0"/>
                </a:solidFill>
              </a:rPr>
              <a:t>Program Pomoc Techniczna dla Funduszy Unii Europejskiej (obecny PO PT);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70C0"/>
                </a:solidFill>
              </a:rPr>
              <a:t>Program dla FST (Fundusz Sprawiedliwej Transformacji);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70C0"/>
                </a:solidFill>
              </a:rPr>
              <a:t>Program krajowy w zakresie rybactwa i morza (kontynuacja PO Ryby);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B050"/>
                </a:solidFill>
              </a:rPr>
              <a:t>16 programów regionalnych będących kontynuacją obecnych 16 RPO, zarządzanych przez samorządy województw;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>
                <a:solidFill>
                  <a:srgbClr val="00B050"/>
                </a:solidFill>
              </a:rPr>
              <a:t>W ramach EWT kontynuowane będą wszystkie dotychczasowe programy Interreg z udziałem Polski: 9 programów transgranicznych, 2 programy transnarodowe oraz 4 programy współpracy międzyregionalnej.</a:t>
            </a:r>
          </a:p>
          <a:p>
            <a:pPr>
              <a:buFont typeface="Wingdings" pitchFamily="2" charset="2"/>
              <a:buChar char="Ø"/>
            </a:pPr>
            <a:endParaRPr lang="pl-PL" sz="1800" dirty="0">
              <a:solidFill>
                <a:srgbClr val="266196"/>
              </a:solidFill>
            </a:endParaRPr>
          </a:p>
          <a:p>
            <a:pPr>
              <a:buFont typeface="Wingdings" pitchFamily="2" charset="2"/>
              <a:buChar char="Ø"/>
            </a:pPr>
            <a:endParaRPr lang="pl-PL" sz="1800" dirty="0">
              <a:solidFill>
                <a:srgbClr val="266196"/>
              </a:solidFill>
            </a:endParaRPr>
          </a:p>
          <a:p>
            <a:pPr>
              <a:buFont typeface="Wingdings" pitchFamily="2" charset="2"/>
              <a:buChar char="Ø"/>
            </a:pPr>
            <a:endParaRPr lang="pl-PL" sz="1800" dirty="0">
              <a:solidFill>
                <a:srgbClr val="266196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CF5C-704F-4AED-BFE8-B002C8D375B3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0602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FunduszeEuropejskiePrezentacjaTemplate</Template>
  <TotalTime>18180</TotalTime>
  <Words>1951</Words>
  <Application>Microsoft Office PowerPoint</Application>
  <PresentationFormat>Pokaz na ekranie (4:3)</PresentationFormat>
  <Paragraphs>280</Paragraphs>
  <Slides>21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4</vt:i4>
      </vt:variant>
      <vt:variant>
        <vt:lpstr>Tytuły slajdów</vt:lpstr>
      </vt:variant>
      <vt:variant>
        <vt:i4>21</vt:i4>
      </vt:variant>
    </vt:vector>
  </HeadingPairs>
  <TitlesOfParts>
    <vt:vector size="31" baseType="lpstr">
      <vt:lpstr>Arial</vt:lpstr>
      <vt:lpstr>ArialMT</vt:lpstr>
      <vt:lpstr>Calibri</vt:lpstr>
      <vt:lpstr>Calibri Light</vt:lpstr>
      <vt:lpstr>Tahoma</vt:lpstr>
      <vt:lpstr>Wingdings</vt:lpstr>
      <vt:lpstr>Motyw pakietu Office</vt:lpstr>
      <vt:lpstr>1_Motyw pakietu Office</vt:lpstr>
      <vt:lpstr>Projekt niestandardowy</vt:lpstr>
      <vt:lpstr>2_Motyw pakietu Office</vt:lpstr>
      <vt:lpstr>  Możliwości dofinansowania działań związanych  z zastosowaniem małej retencji  ze środków krajowych  i funduszy europejskich</vt:lpstr>
      <vt:lpstr>Wyzwania środowiskowe i klimatyczne  w dokumentach międzynarodowych i krajowych</vt:lpstr>
      <vt:lpstr>Uwarunkowania europejskie</vt:lpstr>
      <vt:lpstr>Uwarunkowania europejskie</vt:lpstr>
      <vt:lpstr>Uwarunkowania dla procesu programowania  2021-2027</vt:lpstr>
      <vt:lpstr>Strategia Rozwoju Województwa Podlaskiego 2030</vt:lpstr>
      <vt:lpstr>Cele Polityki Spójności na lata 2021-2027</vt:lpstr>
      <vt:lpstr>Główne uwarunkowania dla procesu programowania 2021-2027</vt:lpstr>
      <vt:lpstr>Katalog programów operacyjnych na lata 2021-2027</vt:lpstr>
      <vt:lpstr>Koncentracja tematyczna (poziom UP)</vt:lpstr>
      <vt:lpstr>Realizacja celów klimatycznych</vt:lpstr>
      <vt:lpstr>Koncentracja dla programu regionalnego</vt:lpstr>
      <vt:lpstr>Podział alokacji w projekcie Umowy Partnerstwa</vt:lpstr>
      <vt:lpstr>Cele szczegółowe w ramach Celu Polityki 2</vt:lpstr>
      <vt:lpstr>Komplementarność i demarkacja pomiędzy programami krajowymi i regionalnymi w ramach CP2 (odstępstwa są uzgadniane w Kontrakcie Programowym)</vt:lpstr>
      <vt:lpstr>Komplementarność i demarkacja pomiędzy programami krajowymi i regionalnymi w ramach CP2 (odstępstwa są uzgadniane w Kontrakcie Programowym)</vt:lpstr>
      <vt:lpstr>Prezentacja programu PowerPoint</vt:lpstr>
      <vt:lpstr>Prezentacja programu PowerPoint</vt:lpstr>
      <vt:lpstr>Błękitno-zielona infrastruktura (przykładowe rozwiązania)</vt:lpstr>
      <vt:lpstr>Zasada DNSH z ang. do no significant  harm  „nie czyń poważnych szkód”</vt:lpstr>
      <vt:lpstr>Dziękuję za uwagę  www.rpo.wrotapodlasia.pl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DRR</dc:creator>
  <cp:lastModifiedBy>NAREW4</cp:lastModifiedBy>
  <cp:revision>1156</cp:revision>
  <cp:lastPrinted>2017-09-25T14:00:54Z</cp:lastPrinted>
  <dcterms:created xsi:type="dcterms:W3CDTF">2015-01-15T10:39:33Z</dcterms:created>
  <dcterms:modified xsi:type="dcterms:W3CDTF">2021-09-07T10:41:27Z</dcterms:modified>
</cp:coreProperties>
</file>